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2" r:id="rId3"/>
    <p:sldId id="287" r:id="rId4"/>
    <p:sldId id="290" r:id="rId5"/>
    <p:sldId id="289" r:id="rId6"/>
    <p:sldId id="291" r:id="rId7"/>
    <p:sldId id="292" r:id="rId8"/>
    <p:sldId id="288" r:id="rId9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95491" y="3179147"/>
            <a:ext cx="6667018" cy="1952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НАРКОТИЧЕСКАЯ ЗАВИСИМОСТЬ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ДЕЛАТЬ ПЕДАГОГУ?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2151392-78D2-4557-8884-E2555CF9DEF5}"/>
              </a:ext>
            </a:extLst>
          </p:cNvPr>
          <p:cNvSpPr/>
          <p:nvPr/>
        </p:nvSpPr>
        <p:spPr>
          <a:xfrm>
            <a:off x="201360" y="747263"/>
            <a:ext cx="6455272" cy="7467960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130092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АДДИКТИВНОЕ ПОВЕДЕНИЕ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A0E19D-330D-4352-BA0A-57F9B60384AA}"/>
              </a:ext>
            </a:extLst>
          </p:cNvPr>
          <p:cNvSpPr txBox="1"/>
          <p:nvPr/>
        </p:nvSpPr>
        <p:spPr>
          <a:xfrm>
            <a:off x="249403" y="993694"/>
            <a:ext cx="635918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Gill Sans Nova" panose="020B0602020104020203" pitchFamily="34" charset="0"/>
              </a:rPr>
              <a:t>	</a:t>
            </a:r>
            <a:r>
              <a:rPr lang="ru-RU" sz="2000" b="1" dirty="0" err="1">
                <a:latin typeface="Gill Sans Nova" panose="020B0602020104020203" pitchFamily="34" charset="0"/>
              </a:rPr>
              <a:t>Аддиктивное</a:t>
            </a:r>
            <a:r>
              <a:rPr lang="ru-RU" sz="2000" b="1" dirty="0">
                <a:latin typeface="Gill Sans Nova" panose="020B0602020104020203" pitchFamily="34" charset="0"/>
              </a:rPr>
              <a:t>, т.е. зависимое поведение (</a:t>
            </a:r>
            <a:r>
              <a:rPr lang="ru-RU" sz="2000" b="1" dirty="0" err="1">
                <a:latin typeface="Gill Sans Nova" panose="020B0602020104020203" pitchFamily="34" charset="0"/>
              </a:rPr>
              <a:t>аддикция</a:t>
            </a:r>
            <a:r>
              <a:rPr lang="ru-RU" sz="2000" b="1" dirty="0">
                <a:latin typeface="Gill Sans Nova" panose="020B0602020104020203" pitchFamily="34" charset="0"/>
              </a:rPr>
              <a:t>) </a:t>
            </a:r>
            <a:r>
              <a:rPr lang="ru-RU" sz="2000" dirty="0">
                <a:latin typeface="Gill Sans Nova" panose="020B0602020104020203" pitchFamily="34" charset="0"/>
              </a:rPr>
              <a:t>– форма деструктивного поведения, проявляющаяся в стремлении к уходу от реальности путем изменения своего психического состояния с помощью приема психоактивных веществ (ПАВ) или какого-либо вида деятельности.</a:t>
            </a:r>
          </a:p>
          <a:p>
            <a:pPr algn="just"/>
            <a:endParaRPr lang="ru-RU" sz="2000" dirty="0">
              <a:latin typeface="Gill Sans Nova" panose="020B0602020104020203" pitchFamily="34" charset="0"/>
            </a:endParaRPr>
          </a:p>
          <a:p>
            <a:pPr algn="ctr"/>
            <a:r>
              <a:rPr lang="ru-RU" sz="2000" dirty="0">
                <a:latin typeface="Gill Sans Nova" panose="020B0602020104020203" pitchFamily="34" charset="0"/>
              </a:rPr>
              <a:t>Нехимические </a:t>
            </a:r>
            <a:r>
              <a:rPr lang="ru-RU" sz="2000" dirty="0" err="1">
                <a:latin typeface="Gill Sans Nova" panose="020B0602020104020203" pitchFamily="34" charset="0"/>
              </a:rPr>
              <a:t>аддикции</a:t>
            </a:r>
            <a:r>
              <a:rPr lang="ru-RU" sz="2000" dirty="0">
                <a:latin typeface="Gill Sans Nova Light" panose="020B0302020104020203" pitchFamily="34" charset="0"/>
              </a:rPr>
              <a:t>: </a:t>
            </a:r>
          </a:p>
          <a:p>
            <a:pPr algn="ctr"/>
            <a:r>
              <a:rPr lang="ru-RU" sz="2000" dirty="0">
                <a:latin typeface="Gill Sans Nova Light" panose="020B0302020104020203" pitchFamily="34" charset="0"/>
              </a:rPr>
              <a:t>зависимость от еды, игр, интернета и т.д.</a:t>
            </a:r>
          </a:p>
          <a:p>
            <a:pPr algn="just"/>
            <a:endParaRPr lang="ru-RU" sz="2000" dirty="0">
              <a:latin typeface="Gill Sans Nova Light" panose="020B0302020104020203" pitchFamily="34" charset="0"/>
            </a:endParaRPr>
          </a:p>
          <a:p>
            <a:pPr algn="ctr"/>
            <a:r>
              <a:rPr lang="ru-RU" sz="2000" dirty="0">
                <a:latin typeface="Gill Sans Nova" panose="020B0602020104020203" pitchFamily="34" charset="0"/>
              </a:rPr>
              <a:t>Химические </a:t>
            </a:r>
            <a:r>
              <a:rPr lang="ru-RU" sz="2000" dirty="0" err="1">
                <a:latin typeface="Gill Sans Nova" panose="020B0602020104020203" pitchFamily="34" charset="0"/>
              </a:rPr>
              <a:t>аддикции</a:t>
            </a:r>
            <a:r>
              <a:rPr lang="ru-RU" sz="2000" dirty="0">
                <a:latin typeface="Gill Sans Nova Light" panose="020B0302020104020203" pitchFamily="34" charset="0"/>
              </a:rPr>
              <a:t>: </a:t>
            </a:r>
          </a:p>
          <a:p>
            <a:pPr algn="ctr"/>
            <a:r>
              <a:rPr lang="ru-RU" sz="2000" dirty="0">
                <a:latin typeface="Gill Sans Nova Light" panose="020B0302020104020203" pitchFamily="34" charset="0"/>
              </a:rPr>
              <a:t>зависимость от ПАВ (наркотики, психотропные вещества, никотин, алкоголь и пр.).</a:t>
            </a:r>
          </a:p>
          <a:p>
            <a:pPr algn="just"/>
            <a:endParaRPr lang="ru-RU" sz="2000" dirty="0">
              <a:latin typeface="Gill Sans Nova" panose="020B06020201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724A61-4F2D-42F5-97A9-55F367094E51}"/>
              </a:ext>
            </a:extLst>
          </p:cNvPr>
          <p:cNvSpPr txBox="1"/>
          <p:nvPr/>
        </p:nvSpPr>
        <p:spPr>
          <a:xfrm>
            <a:off x="249403" y="5488850"/>
            <a:ext cx="635918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Gill Sans Nova" panose="020B0602020104020203" pitchFamily="34" charset="0"/>
              </a:rPr>
              <a:t>	</a:t>
            </a:r>
            <a:r>
              <a:rPr lang="ru-RU" sz="2000" b="1" dirty="0">
                <a:latin typeface="Gill Sans Nova" panose="020B0602020104020203" pitchFamily="34" charset="0"/>
              </a:rPr>
              <a:t>Психоактивные вещества (ПАВ) </a:t>
            </a:r>
            <a:r>
              <a:rPr lang="ru-RU" sz="2000" dirty="0">
                <a:latin typeface="Gill Sans Nova" panose="020B0602020104020203" pitchFamily="34" charset="0"/>
              </a:rPr>
              <a:t>– любые вещества, изменяющие восприятие, настроение, способность к познанию, поведение и двигательные функции человека.</a:t>
            </a: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	</a:t>
            </a:r>
          </a:p>
          <a:p>
            <a:pPr algn="ctr"/>
            <a:r>
              <a:rPr lang="ru-RU" sz="2000" dirty="0">
                <a:latin typeface="Gill Sans Nova Light" panose="020B0302020104020203" pitchFamily="34" charset="0"/>
              </a:rPr>
              <a:t>Наиболее опасный вид зависимости – наркомания. Она приводит к необратимым последствиям. </a:t>
            </a:r>
          </a:p>
        </p:txBody>
      </p:sp>
    </p:spTree>
    <p:extLst>
      <p:ext uri="{BB962C8B-B14F-4D97-AF65-F5344CB8AC3E}">
        <p14:creationId xmlns:p14="http://schemas.microsoft.com/office/powerpoint/2010/main" val="281409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5DD5BDD-1E56-4EBC-9552-F0A3E5E40A2C}"/>
              </a:ext>
            </a:extLst>
          </p:cNvPr>
          <p:cNvSpPr/>
          <p:nvPr/>
        </p:nvSpPr>
        <p:spPr>
          <a:xfrm>
            <a:off x="807522" y="910412"/>
            <a:ext cx="5585219" cy="689742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0" y="133087"/>
            <a:ext cx="6858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ЗАВИСИМОСТИ</a:t>
            </a:r>
            <a:endParaRPr lang="ru-RU" sz="28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DA0B0-BB6D-4AE6-BBD7-D6EEE27ED932}"/>
              </a:ext>
            </a:extLst>
          </p:cNvPr>
          <p:cNvSpPr txBox="1"/>
          <p:nvPr/>
        </p:nvSpPr>
        <p:spPr>
          <a:xfrm>
            <a:off x="297449" y="1025102"/>
            <a:ext cx="62630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Недостаток дофамина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pic>
        <p:nvPicPr>
          <p:cNvPr id="3" name="Рисунок 2" descr="Значок 1 со сплошной заливкой">
            <a:extLst>
              <a:ext uri="{FF2B5EF4-FFF2-40B4-BE49-F238E27FC236}">
                <a16:creationId xmlns:a16="http://schemas.microsoft.com/office/drawing/2014/main" id="{2BB0AFF4-CFD9-4B44-8BFC-85D15D0E8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250" y="637658"/>
            <a:ext cx="870943" cy="870943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B0175FA9-E176-4377-9ADC-C6EE7D26C358}"/>
              </a:ext>
            </a:extLst>
          </p:cNvPr>
          <p:cNvSpPr/>
          <p:nvPr/>
        </p:nvSpPr>
        <p:spPr>
          <a:xfrm>
            <a:off x="807519" y="2143810"/>
            <a:ext cx="5585229" cy="689742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BFB893-8C15-4D61-B4B5-B0417171AC9A}"/>
              </a:ext>
            </a:extLst>
          </p:cNvPr>
          <p:cNvSpPr txBox="1"/>
          <p:nvPr/>
        </p:nvSpPr>
        <p:spPr>
          <a:xfrm>
            <a:off x="297448" y="2255442"/>
            <a:ext cx="62630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Желание его компенсировать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CBCCA0D1-F14E-4B9B-A97E-4AA229003AFD}"/>
              </a:ext>
            </a:extLst>
          </p:cNvPr>
          <p:cNvSpPr/>
          <p:nvPr/>
        </p:nvSpPr>
        <p:spPr>
          <a:xfrm>
            <a:off x="807517" y="3373583"/>
            <a:ext cx="5585229" cy="689742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9908BB-EE96-4E4B-93DE-25613B086815}"/>
              </a:ext>
            </a:extLst>
          </p:cNvPr>
          <p:cNvSpPr txBox="1"/>
          <p:nvPr/>
        </p:nvSpPr>
        <p:spPr>
          <a:xfrm>
            <a:off x="297442" y="3494412"/>
            <a:ext cx="62630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Получение временного удовольствия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pic>
        <p:nvPicPr>
          <p:cNvPr id="5" name="Рисунок 4" descr="Значок со сплошной заливкой">
            <a:extLst>
              <a:ext uri="{FF2B5EF4-FFF2-40B4-BE49-F238E27FC236}">
                <a16:creationId xmlns:a16="http://schemas.microsoft.com/office/drawing/2014/main" id="{F6076415-ADE9-40C7-9130-1A6AE4432E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89593" y="1909430"/>
            <a:ext cx="870943" cy="870943"/>
          </a:xfrm>
          <a:prstGeom prst="rect">
            <a:avLst/>
          </a:prstGeom>
        </p:spPr>
      </p:pic>
      <p:pic>
        <p:nvPicPr>
          <p:cNvPr id="7" name="Рисунок 6" descr="Значок 3 со сплошной заливкой">
            <a:extLst>
              <a:ext uri="{FF2B5EF4-FFF2-40B4-BE49-F238E27FC236}">
                <a16:creationId xmlns:a16="http://schemas.microsoft.com/office/drawing/2014/main" id="{8ADD5D6E-4645-4A14-A34E-52A0360260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5243" y="3121380"/>
            <a:ext cx="870943" cy="870943"/>
          </a:xfrm>
          <a:prstGeom prst="rect">
            <a:avLst/>
          </a:prstGeom>
        </p:spPr>
      </p:pic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48ED3ED-F2B3-449C-AB80-C55BEEBE0B54}"/>
              </a:ext>
            </a:extLst>
          </p:cNvPr>
          <p:cNvSpPr/>
          <p:nvPr/>
        </p:nvSpPr>
        <p:spPr>
          <a:xfrm>
            <a:off x="807512" y="4598137"/>
            <a:ext cx="5585229" cy="689742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015447-2ABB-4CF5-A2DF-B9FC909ED9D1}"/>
              </a:ext>
            </a:extLst>
          </p:cNvPr>
          <p:cNvSpPr txBox="1"/>
          <p:nvPr/>
        </p:nvSpPr>
        <p:spPr>
          <a:xfrm>
            <a:off x="1104406" y="4574876"/>
            <a:ext cx="44587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Учащение эпизодов употребления и поиск «поводов»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pic>
        <p:nvPicPr>
          <p:cNvPr id="13" name="Рисунок 12" descr="Значок 4 со сплошной заливкой">
            <a:extLst>
              <a:ext uri="{FF2B5EF4-FFF2-40B4-BE49-F238E27FC236}">
                <a16:creationId xmlns:a16="http://schemas.microsoft.com/office/drawing/2014/main" id="{13D5EBA4-E730-44DD-9467-6E6D83E54A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89593" y="4184154"/>
            <a:ext cx="871200" cy="871200"/>
          </a:xfrm>
          <a:prstGeom prst="rect">
            <a:avLst/>
          </a:prstGeom>
        </p:spPr>
      </p:pic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0A4D6835-2F17-49A3-8179-C91E5A5264E2}"/>
              </a:ext>
            </a:extLst>
          </p:cNvPr>
          <p:cNvSpPr/>
          <p:nvPr/>
        </p:nvSpPr>
        <p:spPr>
          <a:xfrm>
            <a:off x="807528" y="5805465"/>
            <a:ext cx="5585230" cy="689742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D185AD-2975-4A69-9E9E-09D591C909E1}"/>
              </a:ext>
            </a:extLst>
          </p:cNvPr>
          <p:cNvSpPr txBox="1"/>
          <p:nvPr/>
        </p:nvSpPr>
        <p:spPr>
          <a:xfrm>
            <a:off x="297463" y="5926294"/>
            <a:ext cx="62630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Требуется все больше наркотиков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pic>
        <p:nvPicPr>
          <p:cNvPr id="17" name="Рисунок 16" descr="Значок 5 со сплошной заливкой">
            <a:extLst>
              <a:ext uri="{FF2B5EF4-FFF2-40B4-BE49-F238E27FC236}">
                <a16:creationId xmlns:a16="http://schemas.microsoft.com/office/drawing/2014/main" id="{9EC2EDB4-4254-4833-AC2E-9F0902B24DE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5260" y="5553262"/>
            <a:ext cx="871200" cy="871200"/>
          </a:xfrm>
          <a:prstGeom prst="rect">
            <a:avLst/>
          </a:prstGeom>
        </p:spPr>
      </p:pic>
      <p:pic>
        <p:nvPicPr>
          <p:cNvPr id="32" name="Рисунок 31" descr="Стрелка: изгиб против часовой стрелки со сплошной заливкой">
            <a:extLst>
              <a:ext uri="{FF2B5EF4-FFF2-40B4-BE49-F238E27FC236}">
                <a16:creationId xmlns:a16="http://schemas.microsoft.com/office/drawing/2014/main" id="{BD31AD1A-B971-4EAC-BB27-1A8B5FC2F7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1503820">
            <a:off x="369408" y="3871772"/>
            <a:ext cx="1010594" cy="1010594"/>
          </a:xfrm>
          <a:prstGeom prst="rect">
            <a:avLst/>
          </a:prstGeom>
        </p:spPr>
      </p:pic>
      <p:pic>
        <p:nvPicPr>
          <p:cNvPr id="36" name="Рисунок 35" descr="Стрелка: небольшой изгиб со сплошной заливкой">
            <a:extLst>
              <a:ext uri="{FF2B5EF4-FFF2-40B4-BE49-F238E27FC236}">
                <a16:creationId xmlns:a16="http://schemas.microsoft.com/office/drawing/2014/main" id="{9C1CE7C9-B09E-4802-A31B-87A9A5348FF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4479318">
            <a:off x="453090" y="1506240"/>
            <a:ext cx="914400" cy="914400"/>
          </a:xfrm>
          <a:prstGeom prst="rect">
            <a:avLst/>
          </a:prstGeom>
        </p:spPr>
      </p:pic>
      <p:pic>
        <p:nvPicPr>
          <p:cNvPr id="37" name="Рисунок 36" descr="Стрелка: небольшой изгиб со сплошной заливкой">
            <a:extLst>
              <a:ext uri="{FF2B5EF4-FFF2-40B4-BE49-F238E27FC236}">
                <a16:creationId xmlns:a16="http://schemas.microsoft.com/office/drawing/2014/main" id="{01D7D1E4-CD95-45F2-BCB1-5E0EE77D733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7120682" flipH="1">
            <a:off x="5794282" y="5082882"/>
            <a:ext cx="914400" cy="914400"/>
          </a:xfrm>
          <a:prstGeom prst="rect">
            <a:avLst/>
          </a:prstGeom>
        </p:spPr>
      </p:pic>
      <p:pic>
        <p:nvPicPr>
          <p:cNvPr id="38" name="Рисунок 37" descr="Стрелка: небольшой изгиб со сплошной заливкой">
            <a:extLst>
              <a:ext uri="{FF2B5EF4-FFF2-40B4-BE49-F238E27FC236}">
                <a16:creationId xmlns:a16="http://schemas.microsoft.com/office/drawing/2014/main" id="{73DA862E-84EB-4F09-8978-56579FA51E3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7120682" flipH="1">
            <a:off x="5667864" y="2760506"/>
            <a:ext cx="914400" cy="9144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9121F59-4A95-4A13-A755-04AFD2BD2612}"/>
              </a:ext>
            </a:extLst>
          </p:cNvPr>
          <p:cNvSpPr txBox="1"/>
          <p:nvPr/>
        </p:nvSpPr>
        <p:spPr>
          <a:xfrm>
            <a:off x="297442" y="7025685"/>
            <a:ext cx="64097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Gill Sans Nova" panose="020B0602020104020203" pitchFamily="34" charset="0"/>
              </a:rPr>
              <a:t>Привыкание обычно занимает около 6 месяцев. </a:t>
            </a:r>
          </a:p>
          <a:p>
            <a:pPr algn="ctr"/>
            <a:r>
              <a:rPr lang="ru-RU" sz="1800" b="1" dirty="0">
                <a:latin typeface="Gill Sans Nova" panose="020B0602020104020203" pitchFamily="34" charset="0"/>
              </a:rPr>
              <a:t>За это время можно заметить первые признаки употребления наркотиков. На ранни</a:t>
            </a:r>
            <a:r>
              <a:rPr lang="ru-RU" b="1" dirty="0">
                <a:latin typeface="Gill Sans Nova" panose="020B0602020104020203" pitchFamily="34" charset="0"/>
              </a:rPr>
              <a:t>х этапах зависимости человека ещё можно спасти.</a:t>
            </a:r>
            <a:endParaRPr lang="ru-RU" dirty="0"/>
          </a:p>
        </p:txBody>
      </p:sp>
      <p:pic>
        <p:nvPicPr>
          <p:cNvPr id="43" name="Рисунок 42" descr="Восклицательный знак со сплошной заливкой">
            <a:extLst>
              <a:ext uri="{FF2B5EF4-FFF2-40B4-BE49-F238E27FC236}">
                <a16:creationId xmlns:a16="http://schemas.microsoft.com/office/drawing/2014/main" id="{A6C88E64-8771-4D2C-B8FD-6D23FBFC9ED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-99221" y="71745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0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5DD5BDD-1E56-4EBC-9552-F0A3E5E40A2C}"/>
              </a:ext>
            </a:extLst>
          </p:cNvPr>
          <p:cNvSpPr/>
          <p:nvPr/>
        </p:nvSpPr>
        <p:spPr>
          <a:xfrm>
            <a:off x="297453" y="1247733"/>
            <a:ext cx="6263094" cy="3772828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0" y="133087"/>
            <a:ext cx="6858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НАРКОТИЧЕСКОЙ ЗАВИСИМОСТИ</a:t>
            </a:r>
            <a:endParaRPr lang="ru-RU" sz="28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D185AD-2975-4A69-9E9E-09D591C909E1}"/>
              </a:ext>
            </a:extLst>
          </p:cNvPr>
          <p:cNvSpPr txBox="1"/>
          <p:nvPr/>
        </p:nvSpPr>
        <p:spPr>
          <a:xfrm>
            <a:off x="359959" y="1866021"/>
            <a:ext cx="6138082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Бледность или покраснение кожи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Покрасневшие глаза, расширенные или суженные зрачки, расфокусированный взгляд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Ускоренная или замедленная, несвязная речь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Резкое изменение аппетита, жажда, резкое похудение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Нарушение координации движений, навязчивые движения (подергивания, почесывания)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Резкие скачки артериального давления (потеря сознания, головные боли, слабость, сонливость)</a:t>
            </a:r>
          </a:p>
        </p:txBody>
      </p:sp>
      <p:sp>
        <p:nvSpPr>
          <p:cNvPr id="2" name="Блок-схема: знак завершения 1">
            <a:extLst>
              <a:ext uri="{FF2B5EF4-FFF2-40B4-BE49-F238E27FC236}">
                <a16:creationId xmlns:a16="http://schemas.microsoft.com/office/drawing/2014/main" id="{1EA9C9EF-14B2-426B-8876-3E6C837B101C}"/>
              </a:ext>
            </a:extLst>
          </p:cNvPr>
          <p:cNvSpPr/>
          <p:nvPr/>
        </p:nvSpPr>
        <p:spPr>
          <a:xfrm>
            <a:off x="434037" y="1087194"/>
            <a:ext cx="2378622" cy="614964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Gill Sans Nova" panose="020B0602020104020203" pitchFamily="34" charset="0"/>
              </a:rPr>
              <a:t>Физические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2B4FB7C1-3BB9-4F43-8D3F-8B9C9FA6F9DE}"/>
              </a:ext>
            </a:extLst>
          </p:cNvPr>
          <p:cNvSpPr/>
          <p:nvPr/>
        </p:nvSpPr>
        <p:spPr>
          <a:xfrm>
            <a:off x="297453" y="5341637"/>
            <a:ext cx="6263094" cy="3659032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A71AFA-ACF1-4A17-B015-4B367F1F72C7}"/>
              </a:ext>
            </a:extLst>
          </p:cNvPr>
          <p:cNvSpPr txBox="1"/>
          <p:nvPr/>
        </p:nvSpPr>
        <p:spPr>
          <a:xfrm>
            <a:off x="359959" y="5956600"/>
            <a:ext cx="6263094" cy="2846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Безразличие ко всему, ухудшение памяти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Беспричинная вялость или возбуждение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Снижение успеваемости и прогулы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Нарушение концентрации внимания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Частая и резкая смена настроения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Стремление скрыть следы от уколов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Неопрятность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Ложь и уход от ответов на вопросы</a:t>
            </a:r>
          </a:p>
        </p:txBody>
      </p:sp>
      <p:sp>
        <p:nvSpPr>
          <p:cNvPr id="29" name="Блок-схема: знак завершения 28">
            <a:extLst>
              <a:ext uri="{FF2B5EF4-FFF2-40B4-BE49-F238E27FC236}">
                <a16:creationId xmlns:a16="http://schemas.microsoft.com/office/drawing/2014/main" id="{9EEF3991-7834-45D9-BB3F-EC09D1B6AF2F}"/>
              </a:ext>
            </a:extLst>
          </p:cNvPr>
          <p:cNvSpPr/>
          <p:nvPr/>
        </p:nvSpPr>
        <p:spPr>
          <a:xfrm>
            <a:off x="434037" y="5181098"/>
            <a:ext cx="2378622" cy="614964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Gill Sans Nova" panose="020B0602020104020203" pitchFamily="34" charset="0"/>
              </a:rPr>
              <a:t>Поведенческие</a:t>
            </a:r>
          </a:p>
        </p:txBody>
      </p:sp>
    </p:spTree>
    <p:extLst>
      <p:ext uri="{BB962C8B-B14F-4D97-AF65-F5344CB8AC3E}">
        <p14:creationId xmlns:p14="http://schemas.microsoft.com/office/powerpoint/2010/main" val="207940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2151392-78D2-4557-8884-E2555CF9DEF5}"/>
              </a:ext>
            </a:extLst>
          </p:cNvPr>
          <p:cNvSpPr/>
          <p:nvPr/>
        </p:nvSpPr>
        <p:spPr>
          <a:xfrm>
            <a:off x="201360" y="1084199"/>
            <a:ext cx="6455272" cy="2203011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130092"/>
            <a:ext cx="64552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ВЫЯВЛЕНЫ ПРИЗНАКИ УПОТРЕБЛЕНИЯ</a:t>
            </a:r>
            <a:endParaRPr lang="ru-RU" sz="28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A0E19D-330D-4352-BA0A-57F9B60384AA}"/>
              </a:ext>
            </a:extLst>
          </p:cNvPr>
          <p:cNvSpPr txBox="1"/>
          <p:nvPr/>
        </p:nvSpPr>
        <p:spPr>
          <a:xfrm>
            <a:off x="249404" y="1190464"/>
            <a:ext cx="635918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Оцените количество выявленных признаков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Проверьте сочетаемость физических и поведенческих признаков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Проанализируйте частоту проявлений признаков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Определите возможные причины предрасположенности к </a:t>
            </a:r>
            <a:r>
              <a:rPr lang="ru-RU" sz="2000" dirty="0" err="1">
                <a:latin typeface="Gill Sans Nova" panose="020B0602020104020203" pitchFamily="34" charset="0"/>
              </a:rPr>
              <a:t>аддиктивному</a:t>
            </a:r>
            <a:r>
              <a:rPr lang="ru-RU" sz="2000" dirty="0">
                <a:latin typeface="Gill Sans Nova" panose="020B0602020104020203" pitchFamily="34" charset="0"/>
              </a:rPr>
              <a:t> поведению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0356B0-A53B-4488-8549-4190F963123D}"/>
              </a:ext>
            </a:extLst>
          </p:cNvPr>
          <p:cNvSpPr txBox="1"/>
          <p:nvPr/>
        </p:nvSpPr>
        <p:spPr>
          <a:xfrm>
            <a:off x="752354" y="3514635"/>
            <a:ext cx="59042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Gill Sans Nova" panose="020B0602020104020203" pitchFamily="34" charset="0"/>
              </a:rPr>
              <a:t>Выявленные признаки не могут быть доказательством того, что ребенок употребляет наркотики. Но их наличие указывает на проблемы подростка и необходимости действий педагога.</a:t>
            </a:r>
            <a:endParaRPr lang="ru-RU" dirty="0"/>
          </a:p>
        </p:txBody>
      </p:sp>
      <p:pic>
        <p:nvPicPr>
          <p:cNvPr id="7" name="Рисунок 6" descr="Восклицательный знак со сплошной заливкой">
            <a:extLst>
              <a:ext uri="{FF2B5EF4-FFF2-40B4-BE49-F238E27FC236}">
                <a16:creationId xmlns:a16="http://schemas.microsoft.com/office/drawing/2014/main" id="{3E850A27-F719-49CC-A4D4-950A4554C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675748"/>
            <a:ext cx="914400" cy="914400"/>
          </a:xfrm>
          <a:prstGeom prst="rect">
            <a:avLst/>
          </a:prstGeom>
        </p:spPr>
      </p:pic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2AD4637-8ACA-46C9-B001-A4BA7B30FFDF}"/>
              </a:ext>
            </a:extLst>
          </p:cNvPr>
          <p:cNvSpPr/>
          <p:nvPr/>
        </p:nvSpPr>
        <p:spPr>
          <a:xfrm>
            <a:off x="201364" y="4911350"/>
            <a:ext cx="6455272" cy="3815961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940311-50F2-4F2B-BAC6-28A6FDBE716F}"/>
              </a:ext>
            </a:extLst>
          </p:cNvPr>
          <p:cNvSpPr txBox="1"/>
          <p:nvPr/>
        </p:nvSpPr>
        <p:spPr>
          <a:xfrm>
            <a:off x="201360" y="5017615"/>
            <a:ext cx="645527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Оповестите администрацию.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Сообщите законным представителям.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Организуйте психолого-педагогическое сопровождение: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утвердите план индивидуальной профилактической работы</a:t>
            </a:r>
            <a:r>
              <a:rPr lang="en-US" sz="2000" dirty="0">
                <a:latin typeface="Gill Sans Nova" panose="020B0602020104020203" pitchFamily="34" charset="0"/>
              </a:rPr>
              <a:t>;</a:t>
            </a:r>
            <a:endParaRPr lang="ru-RU" sz="2000" dirty="0">
              <a:latin typeface="Gill Sans Nova" panose="020B0602020104020203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определите привлекаемых специалистов</a:t>
            </a:r>
            <a:r>
              <a:rPr lang="en-US" sz="2000" dirty="0">
                <a:latin typeface="Gill Sans Nova" panose="020B0602020104020203" pitchFamily="34" charset="0"/>
              </a:rPr>
              <a:t>;</a:t>
            </a:r>
            <a:endParaRPr lang="ru-RU" sz="2000" dirty="0">
              <a:latin typeface="Gill Sans Nova" panose="020B0602020104020203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дайте педагогам рекомендации по общению с подростком, не раскрывая фактической причины</a:t>
            </a:r>
            <a:r>
              <a:rPr lang="en-US" sz="2000" dirty="0">
                <a:latin typeface="Gill Sans Nova" panose="020B0602020104020203" pitchFamily="34" charset="0"/>
              </a:rPr>
              <a:t>.</a:t>
            </a:r>
            <a:endParaRPr lang="ru-RU" sz="2000" dirty="0">
              <a:latin typeface="Gill Sans Nova" panose="020B06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Определите тактику работы и проводите системную профилактику с обучающимися</a:t>
            </a:r>
            <a:r>
              <a:rPr lang="en-US" sz="2000" dirty="0">
                <a:latin typeface="Gill Sans Nova" panose="020B0602020104020203" pitchFamily="34" charset="0"/>
              </a:rPr>
              <a:t>.</a:t>
            </a:r>
            <a:endParaRPr lang="ru-RU" sz="2000" dirty="0">
              <a:latin typeface="Gill Sans Nova" panose="020B0602020104020203" pitchFamily="34" charset="0"/>
            </a:endParaRPr>
          </a:p>
        </p:txBody>
      </p:sp>
      <p:sp>
        <p:nvSpPr>
          <p:cNvPr id="15" name="Блок-схема: знак завершения 14">
            <a:extLst>
              <a:ext uri="{FF2B5EF4-FFF2-40B4-BE49-F238E27FC236}">
                <a16:creationId xmlns:a16="http://schemas.microsoft.com/office/drawing/2014/main" id="{47D40FE5-0E07-4A5A-8292-A3949CDC1B81}"/>
              </a:ext>
            </a:extLst>
          </p:cNvPr>
          <p:cNvSpPr/>
          <p:nvPr/>
        </p:nvSpPr>
        <p:spPr>
          <a:xfrm>
            <a:off x="4278012" y="4785794"/>
            <a:ext cx="2378622" cy="614964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Gill Sans Nova" panose="020B0602020104020203" pitchFamily="34" charset="0"/>
              </a:rPr>
              <a:t>Алгоритм</a:t>
            </a:r>
          </a:p>
        </p:txBody>
      </p:sp>
    </p:spTree>
    <p:extLst>
      <p:ext uri="{BB962C8B-B14F-4D97-AF65-F5344CB8AC3E}">
        <p14:creationId xmlns:p14="http://schemas.microsoft.com/office/powerpoint/2010/main" val="137066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2151392-78D2-4557-8884-E2555CF9DEF5}"/>
              </a:ext>
            </a:extLst>
          </p:cNvPr>
          <p:cNvSpPr/>
          <p:nvPr/>
        </p:nvSpPr>
        <p:spPr>
          <a:xfrm>
            <a:off x="201360" y="653312"/>
            <a:ext cx="6455272" cy="3595485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130092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НЕЛЬЗЯ ДЕЛАТЬ</a:t>
            </a:r>
            <a:endParaRPr lang="ru-RU" sz="28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A0E19D-330D-4352-BA0A-57F9B60384AA}"/>
              </a:ext>
            </a:extLst>
          </p:cNvPr>
          <p:cNvSpPr txBox="1"/>
          <p:nvPr/>
        </p:nvSpPr>
        <p:spPr>
          <a:xfrm>
            <a:off x="249403" y="770922"/>
            <a:ext cx="635918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Вступать в диалог с подростком без подготовки и под воздействием эмоций.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Бездействовать. Работа по алгоритму должна быть начата оперативно.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 диалоге: давить, осуждать, критиковать, стыдить.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Разглашать информацию о зависимости классу, широкому кругу преподавателей, другим родителям.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Допускать исключения из образовательной организации. Продолжение обучение способствует социализации.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2AD4637-8ACA-46C9-B001-A4BA7B30FFDF}"/>
              </a:ext>
            </a:extLst>
          </p:cNvPr>
          <p:cNvSpPr/>
          <p:nvPr/>
        </p:nvSpPr>
        <p:spPr>
          <a:xfrm>
            <a:off x="201360" y="5298763"/>
            <a:ext cx="6455272" cy="3715145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940311-50F2-4F2B-BAC6-28A6FDBE716F}"/>
              </a:ext>
            </a:extLst>
          </p:cNvPr>
          <p:cNvSpPr txBox="1"/>
          <p:nvPr/>
        </p:nvSpPr>
        <p:spPr>
          <a:xfrm>
            <a:off x="201358" y="5417398"/>
            <a:ext cx="645527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Дайте понять родителям, что вы не собираетесь винить их и ребенка, а хотите помочь.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Расскажите об отклонениях в поведении обучающегося и спросите, не замечали ли они похожих или других признаков.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Объясните, что зависимость ребенка – общая проблема. Обсудите привлечение специалистов в области психологии.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Сформируйте совместную стратегию.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Предоставьте информацию об организациях, занимающихся вопросом зависимостей.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C4D22-A363-47D1-93A9-9E32CB3F62A8}"/>
              </a:ext>
            </a:extLst>
          </p:cNvPr>
          <p:cNvSpPr txBox="1"/>
          <p:nvPr/>
        </p:nvSpPr>
        <p:spPr>
          <a:xfrm>
            <a:off x="201360" y="4344656"/>
            <a:ext cx="64552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ВЕСТИ ДИАЛОГ С РОДИТЕЛЯМИ</a:t>
            </a:r>
            <a:endParaRPr lang="ru-RU" sz="28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0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2151392-78D2-4557-8884-E2555CF9DEF5}"/>
              </a:ext>
            </a:extLst>
          </p:cNvPr>
          <p:cNvSpPr/>
          <p:nvPr/>
        </p:nvSpPr>
        <p:spPr>
          <a:xfrm>
            <a:off x="201364" y="1360226"/>
            <a:ext cx="6455272" cy="6730478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130092"/>
            <a:ext cx="64552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ОБУЧАЮЩИЙСЯ В НАРКОТИЧЕСКОМ ОПЬЯНЕНИИ</a:t>
            </a:r>
            <a:endParaRPr lang="ru-RU" sz="28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A0E19D-330D-4352-BA0A-57F9B60384AA}"/>
              </a:ext>
            </a:extLst>
          </p:cNvPr>
          <p:cNvSpPr txBox="1"/>
          <p:nvPr/>
        </p:nvSpPr>
        <p:spPr>
          <a:xfrm>
            <a:off x="300942" y="1996024"/>
            <a:ext cx="6215605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Выведите обучающегося из класса и сопроводите его в кабинет социального педагога или психолога.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Оповестите администрацию.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Вызовите скорую помощь для оказания медицинской помощи.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Сообщите законным представителям.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Не устраивайте «разбирательства», пока подросток не стабилизирован, а также без присутствия медицинского работника и законных представителей.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При необходимости обратитесь к помощи правоохранительных органов.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Gill Sans Nova" panose="020B0602020104020203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	Направлять подростка до 16 лет в наркологический диспансер на медицинское освидетельствование возможно только с согласия его законных представителей.</a:t>
            </a:r>
          </a:p>
        </p:txBody>
      </p:sp>
      <p:sp>
        <p:nvSpPr>
          <p:cNvPr id="15" name="Блок-схема: знак завершения 14">
            <a:extLst>
              <a:ext uri="{FF2B5EF4-FFF2-40B4-BE49-F238E27FC236}">
                <a16:creationId xmlns:a16="http://schemas.microsoft.com/office/drawing/2014/main" id="{47D40FE5-0E07-4A5A-8292-A3949CDC1B81}"/>
              </a:ext>
            </a:extLst>
          </p:cNvPr>
          <p:cNvSpPr/>
          <p:nvPr/>
        </p:nvSpPr>
        <p:spPr>
          <a:xfrm>
            <a:off x="87981" y="1234670"/>
            <a:ext cx="2378622" cy="614964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Gill Sans Nova" panose="020B0602020104020203" pitchFamily="34" charset="0"/>
              </a:rPr>
              <a:t>Алгоритм</a:t>
            </a:r>
          </a:p>
        </p:txBody>
      </p:sp>
    </p:spTree>
    <p:extLst>
      <p:ext uri="{BB962C8B-B14F-4D97-AF65-F5344CB8AC3E}">
        <p14:creationId xmlns:p14="http://schemas.microsoft.com/office/powerpoint/2010/main" val="237519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2B1653F6-D4AF-4D4E-BE24-54B6DF0CDD14}"/>
              </a:ext>
            </a:extLst>
          </p:cNvPr>
          <p:cNvSpPr/>
          <p:nvPr/>
        </p:nvSpPr>
        <p:spPr>
          <a:xfrm>
            <a:off x="211689" y="1430546"/>
            <a:ext cx="6455272" cy="7471957"/>
          </a:xfrm>
          <a:prstGeom prst="roundRect">
            <a:avLst>
              <a:gd name="adj" fmla="val 6782"/>
            </a:avLst>
          </a:prstGeom>
          <a:solidFill>
            <a:srgbClr val="FFFF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129" y="378822"/>
            <a:ext cx="6151832" cy="63974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</a:t>
            </a: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457EFE3B-C20A-464C-AB2E-F32F88A44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084" y="241497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2A91A1-DE81-499A-84EB-9C3E0A863E24}"/>
              </a:ext>
            </a:extLst>
          </p:cNvPr>
          <p:cNvSpPr txBox="1"/>
          <p:nvPr/>
        </p:nvSpPr>
        <p:spPr>
          <a:xfrm>
            <a:off x="201363" y="1716995"/>
            <a:ext cx="645527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МВД по Республике Башкортостан</a:t>
            </a:r>
          </a:p>
          <a:p>
            <a:pPr indent="984250" algn="just">
              <a:lnSpc>
                <a:spcPct val="100000"/>
              </a:lnSpc>
            </a:pPr>
            <a:r>
              <a:rPr lang="ru-RU" sz="1600" dirty="0">
                <a:latin typeface="Gill Sans Nova Light" panose="020B0302020104020203" pitchFamily="34" charset="0"/>
              </a:rPr>
              <a:t>дежурная часть</a:t>
            </a:r>
          </a:p>
          <a:p>
            <a:pPr algn="ctr">
              <a:lnSpc>
                <a:spcPct val="100000"/>
              </a:lnSpc>
            </a:pPr>
            <a:r>
              <a:rPr lang="ru-RU" sz="2000" b="1" i="0" dirty="0">
                <a:solidFill>
                  <a:srgbClr val="000000"/>
                </a:solidFill>
                <a:effectLst/>
                <a:latin typeface="Gill Sans Nova" panose="020B0602020104020203" pitchFamily="34" charset="0"/>
              </a:rPr>
              <a:t>(347) 279-39-02</a:t>
            </a:r>
            <a:endParaRPr lang="ru-RU" sz="2000" b="1" dirty="0">
              <a:latin typeface="Gill Sans Nova" panose="020B0602020104020203" pitchFamily="34" charset="0"/>
            </a:endParaRPr>
          </a:p>
          <a:p>
            <a:pPr indent="984250" algn="just">
              <a:lnSpc>
                <a:spcPct val="100000"/>
              </a:lnSpc>
            </a:pPr>
            <a:r>
              <a:rPr lang="ru-RU" sz="1600" dirty="0">
                <a:latin typeface="Gill Sans Nova Light" panose="020B0302020104020203" pitchFamily="34" charset="0"/>
              </a:rPr>
              <a:t>телефон доверия</a:t>
            </a:r>
          </a:p>
          <a:p>
            <a:pPr algn="ctr">
              <a:lnSpc>
                <a:spcPct val="100000"/>
              </a:lnSpc>
            </a:pPr>
            <a:r>
              <a:rPr lang="ru-RU" sz="2000" b="1" i="0" dirty="0">
                <a:solidFill>
                  <a:srgbClr val="000000"/>
                </a:solidFill>
                <a:effectLst/>
                <a:latin typeface="Gill Sans Nova" panose="020B0602020104020203" pitchFamily="34" charset="0"/>
              </a:rPr>
              <a:t>(347) 279-32-92</a:t>
            </a:r>
            <a:endParaRPr lang="ru-RU" sz="2000" dirty="0"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endParaRPr lang="ru-RU" sz="2000" dirty="0">
              <a:latin typeface="Gill Sans Nova Light" panose="020B03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УФСКН РФ по Республике Башкортостан (наркоконтроль)</a:t>
            </a:r>
          </a:p>
          <a:p>
            <a:pPr algn="ctr">
              <a:lnSpc>
                <a:spcPct val="100000"/>
              </a:lnSpc>
            </a:pPr>
            <a:r>
              <a:rPr lang="ru-RU" sz="2000" b="1" i="0" dirty="0">
                <a:solidFill>
                  <a:srgbClr val="000000"/>
                </a:solidFill>
                <a:effectLst/>
                <a:latin typeface="Gill Sans Nova" panose="020B0602020104020203" pitchFamily="34" charset="0"/>
              </a:rPr>
              <a:t>8 800 347 20 30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solidFill>
                <a:srgbClr val="000000"/>
              </a:solidFill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Республиканский центр социально-психологической помощи семье, детям и молодежи</a:t>
            </a:r>
          </a:p>
          <a:p>
            <a:pPr indent="984250" algn="just">
              <a:lnSpc>
                <a:spcPct val="100000"/>
              </a:lnSpc>
            </a:pPr>
            <a:r>
              <a:rPr lang="ru-RU" sz="1600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273 - 09 - 00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indent="984250" algn="just">
              <a:lnSpc>
                <a:spcPct val="100000"/>
              </a:lnSpc>
            </a:pPr>
            <a:r>
              <a:rPr lang="ru-RU" sz="1600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1162955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3582</TotalTime>
  <Words>641</Words>
  <Application>Microsoft Office PowerPoint</Application>
  <PresentationFormat>Экран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76</cp:revision>
  <dcterms:created xsi:type="dcterms:W3CDTF">2024-03-26T06:09:31Z</dcterms:created>
  <dcterms:modified xsi:type="dcterms:W3CDTF">2024-04-11T08:15:08Z</dcterms:modified>
</cp:coreProperties>
</file>