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72" r:id="rId3"/>
    <p:sldId id="271" r:id="rId4"/>
    <p:sldId id="273" r:id="rId5"/>
    <p:sldId id="274" r:id="rId6"/>
    <p:sldId id="267" r:id="rId7"/>
    <p:sldId id="270" r:id="rId8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84;&#1099;&#1088;&#1103;&#1076;&#1086;&#1084;.&#1086;&#1085;&#1083;&#1072;&#1081;&#1085;/" TargetMode="External"/><Relationship Id="rId3" Type="http://schemas.openxmlformats.org/officeDocument/2006/relationships/image" Target="../media/image12.png"/><Relationship Id="rId7" Type="http://schemas.openxmlformats.org/officeDocument/2006/relationships/hyperlink" Target="https://&#1090;&#1074;&#1086;&#1103;&#1090;&#1077;&#1088;&#1088;&#1080;&#1090;&#1086;&#1088;&#1080;&#1103;.&#1086;&#1085;&#1083;&#1072;&#1081;&#1085;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647923" y="3397474"/>
            <a:ext cx="5562153" cy="2044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40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ПОМОЧЬ ЖЕРТВЕ КИБЕРБУЛЛИНГА</a:t>
            </a:r>
            <a:endParaRPr lang="ru-RU" sz="40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1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36761" y="249160"/>
            <a:ext cx="6384473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проявляется </a:t>
            </a:r>
            <a:r>
              <a:rPr lang="ru-RU" sz="3200" b="1" dirty="0" err="1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кибербуллинг</a:t>
            </a:r>
            <a:endParaRPr lang="ru-RU" sz="32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2FC2D8-D0E5-4530-802D-04AB15AF3414}"/>
              </a:ext>
            </a:extLst>
          </p:cNvPr>
          <p:cNvSpPr txBox="1"/>
          <p:nvPr/>
        </p:nvSpPr>
        <p:spPr>
          <a:xfrm>
            <a:off x="250370" y="1084785"/>
            <a:ext cx="6357257" cy="7509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Публикация личных фотографий 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(карикатур, мемов) </a:t>
            </a:r>
            <a:r>
              <a:rPr lang="ru-RU" sz="2400" b="1" i="0" dirty="0">
                <a:effectLst/>
                <a:latin typeface="Gill Sans Nova Light" panose="020B0302020104020203" pitchFamily="34" charset="0"/>
              </a:rPr>
              <a:t>с оскорбительными комментариями 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или цитатами из личной переписки.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Взлом личных аккаунтов в социальных сетях 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и последующая публикация оскорбительных сообщений, направленных на других пользователей.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Шантаж, угрозы и вымогательство 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со стороны злоумышленников.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Клевета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 в интернете путем размещения заведомо ложной информации о потерпевшем.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Социальная изоляция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, когда жертва игнорируется в виртуальном пространстве.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b="1" i="0" dirty="0" err="1">
                <a:effectLst/>
                <a:latin typeface="Gill Sans Nova Light" panose="020B0302020104020203" pitchFamily="34" charset="0"/>
              </a:rPr>
              <a:t>Хеппислэпинг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 (</a:t>
            </a:r>
            <a:r>
              <a:rPr lang="ru-RU" sz="2400" b="0" i="0" dirty="0" err="1">
                <a:effectLst/>
                <a:latin typeface="Gill Sans Nova Light" panose="020B0302020104020203" pitchFamily="34" charset="0"/>
              </a:rPr>
              <a:t>happy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 </a:t>
            </a:r>
            <a:r>
              <a:rPr lang="ru-RU" sz="2400" b="0" i="0" dirty="0" err="1">
                <a:effectLst/>
                <a:latin typeface="Gill Sans Nova Light" panose="020B0302020104020203" pitchFamily="34" charset="0"/>
              </a:rPr>
              <a:t>slapping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) - физическое нападение на жертву с целью развлечения, с последующей записью на видео и распространением в интернете.</a:t>
            </a:r>
          </a:p>
        </p:txBody>
      </p:sp>
    </p:spTree>
    <p:extLst>
      <p:ext uri="{BB962C8B-B14F-4D97-AF65-F5344CB8AC3E}">
        <p14:creationId xmlns:p14="http://schemas.microsoft.com/office/powerpoint/2010/main" val="289477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36761" y="249160"/>
            <a:ext cx="6384473" cy="1127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Признаки того, что вашего ребенка травят в интернете</a:t>
            </a:r>
            <a:endParaRPr lang="ru-RU" sz="32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2FC2D8-D0E5-4530-802D-04AB15AF3414}"/>
              </a:ext>
            </a:extLst>
          </p:cNvPr>
          <p:cNvSpPr txBox="1"/>
          <p:nvPr/>
        </p:nvSpPr>
        <p:spPr>
          <a:xfrm>
            <a:off x="250368" y="1755482"/>
            <a:ext cx="6357257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i="0" dirty="0">
                <a:effectLst/>
                <a:latin typeface="Gill Sans Nova Light" panose="020B0302020104020203" pitchFamily="34" charset="0"/>
              </a:rPr>
              <a:t>Ребенок подавлен, закрыт и отстранен длительное время.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i="0" dirty="0">
                <a:effectLst/>
                <a:latin typeface="Gill Sans Nova Light" panose="020B0302020104020203" pitchFamily="34" charset="0"/>
              </a:rPr>
              <a:t>Избегает участия в общественных мероприятиях и дополнительных занятиях.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i="0" dirty="0">
                <a:effectLst/>
                <a:latin typeface="Gill Sans Nova Light" panose="020B0302020104020203" pitchFamily="34" charset="0"/>
              </a:rPr>
              <a:t>Снижает частоту проверки мобильных устройств.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i="0" dirty="0">
                <a:effectLst/>
                <a:latin typeface="Gill Sans Nova Light" panose="020B0302020104020203" pitchFamily="34" charset="0"/>
              </a:rPr>
              <a:t>Тревожно реагирует на уведомления из мессенджеров и социальных сетей.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i="0" dirty="0">
                <a:effectLst/>
                <a:latin typeface="Gill Sans Nova Light" panose="020B0302020104020203" pitchFamily="34" charset="0"/>
              </a:rPr>
              <a:t>Проявляет </a:t>
            </a:r>
            <a:r>
              <a:rPr lang="ru-RU" sz="2400" i="0" dirty="0" err="1">
                <a:effectLst/>
                <a:latin typeface="Gill Sans Nova Light" panose="020B0302020104020203" pitchFamily="34" charset="0"/>
              </a:rPr>
              <a:t>аутоагрессивное</a:t>
            </a:r>
            <a:r>
              <a:rPr lang="ru-RU" sz="2400" i="0" dirty="0">
                <a:effectLst/>
                <a:latin typeface="Gill Sans Nova Light" panose="020B0302020104020203" pitchFamily="34" charset="0"/>
              </a:rPr>
              <a:t> поведение, нанося себе повреждения, такие как ожоги или порезы.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i="0" dirty="0">
                <a:effectLst/>
                <a:latin typeface="Gill Sans Nova Light" panose="020B0302020104020203" pitchFamily="34" charset="0"/>
              </a:rPr>
              <a:t>Публикует депрессивные сообщения на личной странице в социальных сетях.</a:t>
            </a:r>
          </a:p>
          <a:p>
            <a:pPr marL="342900" indent="-342900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ru-RU" sz="2400" i="0" dirty="0">
                <a:effectLst/>
                <a:latin typeface="Gill Sans Nova Light" panose="020B0302020104020203" pitchFamily="34" charset="0"/>
              </a:rPr>
              <a:t>Удаляет свои аккаунты и страницы в социальных сетях.</a:t>
            </a:r>
          </a:p>
        </p:txBody>
      </p:sp>
    </p:spTree>
    <p:extLst>
      <p:ext uri="{BB962C8B-B14F-4D97-AF65-F5344CB8AC3E}">
        <p14:creationId xmlns:p14="http://schemas.microsoft.com/office/powerpoint/2010/main" val="34865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36761" y="249160"/>
            <a:ext cx="6384473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делать?</a:t>
            </a:r>
            <a:endParaRPr lang="ru-RU" sz="32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D91F69-CB42-4DA5-91B0-881057872341}"/>
              </a:ext>
            </a:extLst>
          </p:cNvPr>
          <p:cNvSpPr txBox="1"/>
          <p:nvPr/>
        </p:nvSpPr>
        <p:spPr>
          <a:xfrm>
            <a:off x="365290" y="1102573"/>
            <a:ext cx="62559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400" dirty="0">
                <a:latin typeface="Gill Sans Nova" panose="020B0602020104020203" pitchFamily="34" charset="0"/>
              </a:rPr>
              <a:t>Убедитесь, что дело действительно в травле.</a:t>
            </a:r>
          </a:p>
        </p:txBody>
      </p:sp>
      <p:pic>
        <p:nvPicPr>
          <p:cNvPr id="22" name="Рисунок 21" descr="Значок 1 контур">
            <a:extLst>
              <a:ext uri="{FF2B5EF4-FFF2-40B4-BE49-F238E27FC236}">
                <a16:creationId xmlns:a16="http://schemas.microsoft.com/office/drawing/2014/main" id="{C9ECEE03-BC13-4DC7-9F88-14B645455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8518" y="1617794"/>
            <a:ext cx="685800" cy="6858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BACBD83-4337-4AA4-8141-B27F3278FAE8}"/>
              </a:ext>
            </a:extLst>
          </p:cNvPr>
          <p:cNvSpPr txBox="1"/>
          <p:nvPr/>
        </p:nvSpPr>
        <p:spPr>
          <a:xfrm>
            <a:off x="1134319" y="1619239"/>
            <a:ext cx="5486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установите эмоциональный контакт с ребенком</a:t>
            </a:r>
            <a:r>
              <a:rPr lang="en-US" sz="2000" dirty="0">
                <a:latin typeface="Gill Sans Nova Light" panose="020B0302020104020203" pitchFamily="34" charset="0"/>
              </a:rPr>
              <a:t>, </a:t>
            </a:r>
            <a:r>
              <a:rPr lang="ru-RU" sz="2000" dirty="0">
                <a:latin typeface="Gill Sans Nova Light" panose="020B0302020104020203" pitchFamily="34" charset="0"/>
              </a:rPr>
              <a:t>расположите его к разговору;</a:t>
            </a:r>
          </a:p>
        </p:txBody>
      </p:sp>
      <p:pic>
        <p:nvPicPr>
          <p:cNvPr id="24" name="Рисунок 23" descr="Значок со сплошной заливкой">
            <a:extLst>
              <a:ext uri="{FF2B5EF4-FFF2-40B4-BE49-F238E27FC236}">
                <a16:creationId xmlns:a16="http://schemas.microsoft.com/office/drawing/2014/main" id="{55C41027-DC6C-417B-A34F-B982AA8B6A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8518" y="2695006"/>
            <a:ext cx="685800" cy="6858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07E731C-9640-4C02-9BA9-CB0C0F424424}"/>
              </a:ext>
            </a:extLst>
          </p:cNvPr>
          <p:cNvSpPr txBox="1"/>
          <p:nvPr/>
        </p:nvSpPr>
        <p:spPr>
          <a:xfrm>
            <a:off x="1134319" y="2579924"/>
            <a:ext cx="548691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объясните свои опасения по поводу</a:t>
            </a:r>
            <a:r>
              <a:rPr lang="en-US" sz="2000" dirty="0">
                <a:latin typeface="Gill Sans Nova Light" panose="020B0302020104020203" pitchFamily="34" charset="0"/>
              </a:rPr>
              <a:t> </a:t>
            </a:r>
            <a:r>
              <a:rPr lang="ru-RU" sz="2000" dirty="0">
                <a:latin typeface="Gill Sans Nova Light" panose="020B0302020104020203" pitchFamily="34" charset="0"/>
              </a:rPr>
              <a:t>происходящего, дайте понять,</a:t>
            </a:r>
            <a:r>
              <a:rPr lang="en-US" sz="2000" dirty="0">
                <a:latin typeface="Gill Sans Nova Light" panose="020B0302020104020203" pitchFamily="34" charset="0"/>
              </a:rPr>
              <a:t> </a:t>
            </a:r>
            <a:r>
              <a:rPr lang="ru-RU" sz="2000" dirty="0">
                <a:latin typeface="Gill Sans Nova Light" panose="020B0302020104020203" pitchFamily="34" charset="0"/>
              </a:rPr>
              <a:t>что вы его не наказываете, а понимаете ситуацию и</a:t>
            </a:r>
            <a:r>
              <a:rPr lang="en-US" sz="2000" dirty="0">
                <a:latin typeface="Gill Sans Nova Light" panose="020B0302020104020203" pitchFamily="34" charset="0"/>
              </a:rPr>
              <a:t> </a:t>
            </a:r>
            <a:r>
              <a:rPr lang="ru-RU" sz="2000" dirty="0">
                <a:latin typeface="Gill Sans Nova Light" panose="020B0302020104020203" pitchFamily="34" charset="0"/>
              </a:rPr>
              <a:t>хотите ему помочь;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0914AA-C474-4A3B-B537-1ABA499E2242}"/>
              </a:ext>
            </a:extLst>
          </p:cNvPr>
          <p:cNvSpPr txBox="1"/>
          <p:nvPr/>
        </p:nvSpPr>
        <p:spPr>
          <a:xfrm>
            <a:off x="365292" y="3966719"/>
            <a:ext cx="62559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400" dirty="0">
                <a:latin typeface="Gill Sans Nova" panose="020B0602020104020203" pitchFamily="34" charset="0"/>
              </a:rPr>
              <a:t>Если факт травли подтвердился:</a:t>
            </a:r>
          </a:p>
        </p:txBody>
      </p:sp>
      <p:pic>
        <p:nvPicPr>
          <p:cNvPr id="28" name="Рисунок 27" descr="Значок 1 контур">
            <a:extLst>
              <a:ext uri="{FF2B5EF4-FFF2-40B4-BE49-F238E27FC236}">
                <a16:creationId xmlns:a16="http://schemas.microsoft.com/office/drawing/2014/main" id="{7300D6C6-9941-4C82-9117-58E31DB01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8519" y="4588157"/>
            <a:ext cx="685800" cy="685800"/>
          </a:xfrm>
          <a:prstGeom prst="rect">
            <a:avLst/>
          </a:prstGeom>
        </p:spPr>
      </p:pic>
      <p:pic>
        <p:nvPicPr>
          <p:cNvPr id="29" name="Рисунок 28" descr="Значок со сплошной заливкой">
            <a:extLst>
              <a:ext uri="{FF2B5EF4-FFF2-40B4-BE49-F238E27FC236}">
                <a16:creationId xmlns:a16="http://schemas.microsoft.com/office/drawing/2014/main" id="{DB7DE2A4-9697-4D47-B2CF-449FC86F57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8518" y="5524685"/>
            <a:ext cx="685800" cy="6858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61CF81E9-C39B-44D6-9358-52B0DF4C22FD}"/>
              </a:ext>
            </a:extLst>
          </p:cNvPr>
          <p:cNvSpPr txBox="1"/>
          <p:nvPr/>
        </p:nvSpPr>
        <p:spPr>
          <a:xfrm>
            <a:off x="1134320" y="4641713"/>
            <a:ext cx="54869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Gill Sans Nova Light" panose="020B0302020104020203" pitchFamily="34" charset="0"/>
              </a:rPr>
              <a:t>вместе с ребенком  соберите доказательства: сделайте скриншоты или фото экрана монитора с негативным контентом на телефон;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82C4BC-2D2E-477F-BC44-B3109AADC502}"/>
              </a:ext>
            </a:extLst>
          </p:cNvPr>
          <p:cNvSpPr txBox="1"/>
          <p:nvPr/>
        </p:nvSpPr>
        <p:spPr>
          <a:xfrm>
            <a:off x="1134319" y="5666090"/>
            <a:ext cx="54869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Gill Sans Nova Light" panose="020B0302020104020203" pitchFamily="34" charset="0"/>
              </a:rPr>
              <a:t>заблокируйте агрессора (в интернете и в телефоне);</a:t>
            </a:r>
          </a:p>
        </p:txBody>
      </p:sp>
      <p:pic>
        <p:nvPicPr>
          <p:cNvPr id="32" name="Рисунок 31" descr="Значок 3 контур">
            <a:extLst>
              <a:ext uri="{FF2B5EF4-FFF2-40B4-BE49-F238E27FC236}">
                <a16:creationId xmlns:a16="http://schemas.microsoft.com/office/drawing/2014/main" id="{4D0D0C68-6EC8-4948-B6DD-786887F7C3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8518" y="6306972"/>
            <a:ext cx="685800" cy="6858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AB8B068-6129-4B2D-8C7F-2559E5F48BA6}"/>
              </a:ext>
            </a:extLst>
          </p:cNvPr>
          <p:cNvSpPr txBox="1"/>
          <p:nvPr/>
        </p:nvSpPr>
        <p:spPr>
          <a:xfrm>
            <a:off x="1134319" y="6338178"/>
            <a:ext cx="54869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Gill Sans Nova Light" panose="020B0302020104020203" pitchFamily="34" charset="0"/>
              </a:rPr>
              <a:t>сообщите администрации социальной сети или сайта о нарушении правил сервиса;</a:t>
            </a:r>
          </a:p>
        </p:txBody>
      </p:sp>
      <p:pic>
        <p:nvPicPr>
          <p:cNvPr id="34" name="Рисунок 33" descr="Значок 4 со сплошной заливкой">
            <a:extLst>
              <a:ext uri="{FF2B5EF4-FFF2-40B4-BE49-F238E27FC236}">
                <a16:creationId xmlns:a16="http://schemas.microsoft.com/office/drawing/2014/main" id="{00999CC3-A43A-45E6-A9DF-89295FB91D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8518" y="7099937"/>
            <a:ext cx="685800" cy="6858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8B959B8-B4B9-4CED-9431-B2DD8D6A5587}"/>
              </a:ext>
            </a:extLst>
          </p:cNvPr>
          <p:cNvSpPr txBox="1"/>
          <p:nvPr/>
        </p:nvSpPr>
        <p:spPr>
          <a:xfrm>
            <a:off x="1134319" y="7099937"/>
            <a:ext cx="54869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Gill Sans Nova Light" panose="020B0302020104020203" pitchFamily="34" charset="0"/>
              </a:rPr>
              <a:t>сообщите администрации образовательной организации о происходящей ситуации.</a:t>
            </a:r>
          </a:p>
        </p:txBody>
      </p:sp>
      <p:pic>
        <p:nvPicPr>
          <p:cNvPr id="36" name="Рисунок 35" descr="Значок 5 контур">
            <a:extLst>
              <a:ext uri="{FF2B5EF4-FFF2-40B4-BE49-F238E27FC236}">
                <a16:creationId xmlns:a16="http://schemas.microsoft.com/office/drawing/2014/main" id="{1162A6A9-1133-4D86-9506-D8E686FF8C5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48518" y="7893048"/>
            <a:ext cx="685800" cy="6858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01285CF-D902-4FD0-B7F6-528C31E0F855}"/>
              </a:ext>
            </a:extLst>
          </p:cNvPr>
          <p:cNvSpPr txBox="1"/>
          <p:nvPr/>
        </p:nvSpPr>
        <p:spPr>
          <a:xfrm>
            <a:off x="1134319" y="7870805"/>
            <a:ext cx="54869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Gill Sans Nova Light" panose="020B0302020104020203" pitchFamily="34" charset="0"/>
              </a:rPr>
              <a:t>если сообщения содержат в себе угрозы, клевету, является порочащим честь и достоинство – обязательно обратитесь в полицию</a:t>
            </a:r>
          </a:p>
        </p:txBody>
      </p:sp>
    </p:spTree>
    <p:extLst>
      <p:ext uri="{BB962C8B-B14F-4D97-AF65-F5344CB8AC3E}">
        <p14:creationId xmlns:p14="http://schemas.microsoft.com/office/powerpoint/2010/main" val="214047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36761" y="249160"/>
            <a:ext cx="6384473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НЕ делать?</a:t>
            </a:r>
            <a:endParaRPr lang="ru-RU" sz="32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D81E13-9C9B-41FA-9C4B-39B89FE3B08F}"/>
              </a:ext>
            </a:extLst>
          </p:cNvPr>
          <p:cNvSpPr txBox="1"/>
          <p:nvPr/>
        </p:nvSpPr>
        <p:spPr>
          <a:xfrm>
            <a:off x="236761" y="1225701"/>
            <a:ext cx="6384473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Не говорите детям "не обращай внимания" на проблему </a:t>
            </a:r>
            <a:r>
              <a:rPr lang="ru-RU" sz="2000" dirty="0" err="1">
                <a:latin typeface="Gill Sans Nova Light" panose="020B0302020104020203" pitchFamily="34" charset="0"/>
              </a:rPr>
              <a:t>кибербуллинга</a:t>
            </a:r>
            <a:r>
              <a:rPr lang="ru-RU" sz="2000" dirty="0">
                <a:latin typeface="Gill Sans Nova Light" panose="020B0302020104020203" pitchFamily="34" charset="0"/>
              </a:rPr>
              <a:t>, так как это серьезная проблема, требующая быстрой реакции. Отсутствие поддержки взрослых может усугубить ситуацию </a:t>
            </a:r>
            <a:r>
              <a:rPr lang="ru-RU" sz="2000" dirty="0" err="1">
                <a:latin typeface="Gill Sans Nova Light" panose="020B0302020104020203" pitchFamily="34" charset="0"/>
              </a:rPr>
              <a:t>кибертравли</a:t>
            </a:r>
            <a:r>
              <a:rPr lang="ru-RU" sz="2000" dirty="0">
                <a:latin typeface="Gill Sans Nova Light" panose="020B0302020104020203" pitchFamily="34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Не критикуйте и не обесценивайте чувства и эмоции вашего ребенка. Что кажется взрослым мелочью, может быть важным для ребенка.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Не оставляйте ребенка одного в ситуации </a:t>
            </a:r>
            <a:r>
              <a:rPr lang="ru-RU" sz="2000" dirty="0" err="1">
                <a:latin typeface="Gill Sans Nova Light" panose="020B0302020104020203" pitchFamily="34" charset="0"/>
              </a:rPr>
              <a:t>кибертравли</a:t>
            </a:r>
            <a:r>
              <a:rPr lang="ru-RU" sz="2000" dirty="0">
                <a:latin typeface="Gill Sans Nova Light" panose="020B0302020104020203" pitchFamily="34" charset="0"/>
              </a:rPr>
              <a:t>, полагая, что он справится сам. В действительности это не так.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Не вступайте в переписку с обидчиками вашего ребенка от вашего имени, так как это может ухудшить ситуацию.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Не стоит запрещать вашему ребенку пользоваться интернетом и социальными сетями, это может привести к увеличению дистанции между вами. Важно поддерживать связь с ребенком, научить его правильно реагировать и действовать в сети в таких 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45035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616AD91C-7195-47EA-A9BD-878300B23A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r="42473"/>
          <a:stretch/>
        </p:blipFill>
        <p:spPr>
          <a:xfrm>
            <a:off x="0" y="4383589"/>
            <a:ext cx="6858000" cy="33849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578033" y="248400"/>
            <a:ext cx="5910942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снизить риски</a:t>
            </a:r>
            <a:endParaRPr lang="ru-RU" sz="32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30ACF-E277-417F-BA14-C71F656F0EA0}"/>
              </a:ext>
            </a:extLst>
          </p:cNvPr>
          <p:cNvSpPr txBox="1"/>
          <p:nvPr/>
        </p:nvSpPr>
        <p:spPr>
          <a:xfrm>
            <a:off x="369025" y="1361992"/>
            <a:ext cx="6119950" cy="6217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Поговорите с ребенком о правилах безопасного поведения в интернете, установите приватные настройки для его аккаунта, решите, будет ли его страница доступна для всех или только для друзей.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 ребенка никогда не делиться в сети информацией, которая может его поставить в неловкое положение. Объясните, что все, что он размещает в интернете, может стать общедоступным. 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кто-то из интернет-друзей предлагает встретиться в реальной жизни, договоритесь с ребенком о встрече в общественном месте и о том, что он должен оставаться на связи с вами. 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Договоритесь с ребенком, что он должен немедленно сообщать вам о любых случаях </a:t>
            </a:r>
            <a:r>
              <a:rPr lang="ru-RU" sz="2000" dirty="0" err="1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кибертравли</a:t>
            </a: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 заверьте его, что вы не отнимете у него телефон или ноутбук.</a:t>
            </a:r>
          </a:p>
        </p:txBody>
      </p:sp>
    </p:spTree>
    <p:extLst>
      <p:ext uri="{BB962C8B-B14F-4D97-AF65-F5344CB8AC3E}">
        <p14:creationId xmlns:p14="http://schemas.microsoft.com/office/powerpoint/2010/main" val="185001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0B30B9-8886-4A31-BA54-EA28DA4625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t="11798" r="22745"/>
          <a:stretch/>
        </p:blipFill>
        <p:spPr>
          <a:xfrm>
            <a:off x="0" y="0"/>
            <a:ext cx="6858000" cy="1817225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378823"/>
            <a:ext cx="6151832" cy="133122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 ЗА ПОМОЩЬЮ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9" name="Рисунок 8" descr="Телефонная трубка со сплошной заливкой">
            <a:extLst>
              <a:ext uri="{FF2B5EF4-FFF2-40B4-BE49-F238E27FC236}">
                <a16:creationId xmlns:a16="http://schemas.microsoft.com/office/drawing/2014/main" id="{71A24491-5378-4B57-9036-61E73C93D5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7218" y="3958045"/>
            <a:ext cx="914400" cy="914400"/>
          </a:xfrm>
          <a:prstGeom prst="rect">
            <a:avLst/>
          </a:prstGeom>
        </p:spPr>
      </p:pic>
      <p:pic>
        <p:nvPicPr>
          <p:cNvPr id="11" name="Рисунок 10" descr="Земля со сплошной заливкой">
            <a:extLst>
              <a:ext uri="{FF2B5EF4-FFF2-40B4-BE49-F238E27FC236}">
                <a16:creationId xmlns:a16="http://schemas.microsoft.com/office/drawing/2014/main" id="{9D05D68F-8D95-4DE4-B795-FF9BC8BCE9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553" y="2430435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201995-E6C6-42B7-BDE9-E15EE6ECA17D}"/>
              </a:ext>
            </a:extLst>
          </p:cNvPr>
          <p:cNvSpPr txBox="1"/>
          <p:nvPr/>
        </p:nvSpPr>
        <p:spPr>
          <a:xfrm>
            <a:off x="1351618" y="2067643"/>
            <a:ext cx="5159829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1. Кризисный чат для подростков и молодежи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твоятерритория.онлайн</a:t>
            </a: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i="0" dirty="0">
                <a:effectLst/>
                <a:latin typeface="Gill Sans Nova Light" panose="020B0302020104020203" pitchFamily="34" charset="0"/>
              </a:rPr>
              <a:t>2. Анонимный чат-бот МЫРЯДОМ.ОНЛАЙН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мырядом.онлайн</a:t>
            </a:r>
            <a:r>
              <a:rPr lang="en-US" sz="2000" b="1" dirty="0"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3. Всероссийский детский круглосуточный телефон доверия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8 800 2000 122</a:t>
            </a:r>
            <a:endParaRPr lang="ru-RU" sz="2000" dirty="0">
              <a:latin typeface="Gill Sans Nova Light" panose="020B03020201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4. Телефон доверия экстренной медико-психологической помощи г. Уфы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(347) 295 - 02 - 36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5. Республиканский центр социально-психологической помощи семье, детям и молодежи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телефон доверия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–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экстренная психологическая помощь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276 - 56 - 03</a:t>
            </a:r>
          </a:p>
        </p:txBody>
      </p:sp>
    </p:spTree>
    <p:extLst>
      <p:ext uri="{BB962C8B-B14F-4D97-AF65-F5344CB8AC3E}">
        <p14:creationId xmlns:p14="http://schemas.microsoft.com/office/powerpoint/2010/main" val="214175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1179</TotalTime>
  <Words>639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27</cp:revision>
  <dcterms:created xsi:type="dcterms:W3CDTF">2024-03-26T06:09:31Z</dcterms:created>
  <dcterms:modified xsi:type="dcterms:W3CDTF">2024-03-27T07:59:23Z</dcterms:modified>
</cp:coreProperties>
</file>