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70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  <a:srgbClr val="FF9F9F"/>
    <a:srgbClr val="FF5050"/>
    <a:srgbClr val="FF7C80"/>
    <a:srgbClr val="E5EB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3086059"/>
            <a:ext cx="5910942" cy="2442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МАРКЕРЫ СУИЦИДАЛЬНОГО ПОВЕДЕНИЯ ОБУЧАЮЩИХСЯ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59918" y="894689"/>
            <a:ext cx="6105526" cy="314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	Учитель - это взрослый, который каждый день видит ребенка и проводит с ним даже больше времени, чем его собственные родители. Он может заметить первые сигналы, указывающие на то, что что-то не так с учеником.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	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Эти сигналы могут быть проявлением просто плохого настроения у ребенка, а также могут свидетельствовать о его потребности в поддержке и помощи.</a:t>
            </a:r>
            <a:endParaRPr lang="ru-RU" sz="20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333646" y="247932"/>
            <a:ext cx="6231799" cy="537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8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ЧТО ОБРАТИТЬ ВНИМАНИЕ </a:t>
            </a:r>
            <a:endParaRPr lang="ru-RU" sz="54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333646" y="4321403"/>
            <a:ext cx="3095351" cy="675000"/>
          </a:xfrm>
          <a:prstGeom prst="roundRect">
            <a:avLst>
              <a:gd name="adj" fmla="val 50000"/>
            </a:avLst>
          </a:prstGeom>
          <a:solidFill>
            <a:srgbClr val="FF7D7D"/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Gill Sans Nova" panose="020B0602020104020203" pitchFamily="34" charset="0"/>
              </a:rPr>
              <a:t>Типы маркеров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333645" y="5102168"/>
            <a:ext cx="6231799" cy="3681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Вербальные. </a:t>
            </a:r>
            <a:r>
              <a:rPr lang="ru-RU" sz="2000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ловесное выражение мыслей, как устно, так и письменно.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Поведенческие. Особенности, проявляющиеся в действиях ребенка или подростка.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Ситуативные. Обусловлены воздействием конкретной произошедшей или происходящей ситуацией.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существуют ситуационные факторы – травматические события или жизненные обстоятельства, которые произошли с учеником и стали основной или дополнительной причиной для суицидальных мыслей.</a:t>
            </a:r>
          </a:p>
        </p:txBody>
      </p:sp>
    </p:spTree>
    <p:extLst>
      <p:ext uri="{BB962C8B-B14F-4D97-AF65-F5344CB8AC3E}">
        <p14:creationId xmlns:p14="http://schemas.microsoft.com/office/powerpoint/2010/main" val="383697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8877DF8-332C-45CA-B481-3F818D6507C7}"/>
              </a:ext>
            </a:extLst>
          </p:cNvPr>
          <p:cNvSpPr/>
          <p:nvPr/>
        </p:nvSpPr>
        <p:spPr>
          <a:xfrm>
            <a:off x="396784" y="210739"/>
            <a:ext cx="6064432" cy="675000"/>
          </a:xfrm>
          <a:prstGeom prst="roundRect">
            <a:avLst>
              <a:gd name="adj" fmla="val 50000"/>
            </a:avLst>
          </a:prstGeom>
          <a:solidFill>
            <a:srgbClr val="FF7D7D"/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396784" y="1369407"/>
            <a:ext cx="6064432" cy="4801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Открыто выражает 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мысли о смерти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, например: "Я думаю о том, чтобы закончить со всем этим" или "Мне кажется, что мир станет лучше без меня".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Делает 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намеки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 на свои намерения, например: "Мне кажется, что мои проблемы решатся сами собой" или "Может быть, для всех лучше, если меня не будет".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Часто 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шутит на тему самоубийства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, используя черный юмор или сарказм.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Проявляет необычный </a:t>
            </a:r>
            <a:r>
              <a:rPr lang="ru-RU" sz="2000" b="1" i="0" dirty="0">
                <a:effectLst/>
                <a:latin typeface="Gill Sans Nova Light" panose="020B0302020104020203" pitchFamily="34" charset="0"/>
              </a:rPr>
              <a:t>интерес к вопросам смерти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, например, задает много вопросов о методах самоубийства или о последствиях смерти.</a:t>
            </a:r>
            <a:endParaRPr lang="ru-RU" sz="20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850739" y="247932"/>
            <a:ext cx="5156522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ВЕРБАЛЬНЫЕ МАРКЕРЫ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18046B6-7F9B-417C-B022-54ECBA8D676A}"/>
              </a:ext>
            </a:extLst>
          </p:cNvPr>
          <p:cNvSpPr/>
          <p:nvPr/>
        </p:nvSpPr>
        <p:spPr>
          <a:xfrm>
            <a:off x="396784" y="210739"/>
            <a:ext cx="6064432" cy="675000"/>
          </a:xfrm>
          <a:prstGeom prst="roundRect">
            <a:avLst>
              <a:gd name="adj" fmla="val 50000"/>
            </a:avLst>
          </a:prstGeom>
          <a:solidFill>
            <a:srgbClr val="FF7D7D"/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396784" y="1369407"/>
            <a:ext cx="6064432" cy="7145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Отдает другим предметы, которые имеют большое эмоциональное значение, окончательно приводит в порядок дела, ищет примирения с давними врагами.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Выражает признаки безысходности, отчаяния и беспомощности.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Показывает резкое снижение интереса к различным видам активности (отдыху, учёбе, выполнению обязанностей по дому).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Изменяет свой стиль поведения и образ общения внезапно и значительно.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Предпочитает избегать общества, стремится к постоянной и устойчивой изоляции.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Подвергается воздействию психоактивных веществ (наркотики, алкоголь).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Проявляет стремление к рискованным поступкам.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Часто травмируется, занимается самоповреждением.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247932"/>
            <a:ext cx="685800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 МАРКЕРЫ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9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6630ED2-5770-4687-AFC0-AFCB9BD1FB83}"/>
              </a:ext>
            </a:extLst>
          </p:cNvPr>
          <p:cNvSpPr/>
          <p:nvPr/>
        </p:nvSpPr>
        <p:spPr>
          <a:xfrm>
            <a:off x="396784" y="210739"/>
            <a:ext cx="6064432" cy="675000"/>
          </a:xfrm>
          <a:prstGeom prst="roundRect">
            <a:avLst>
              <a:gd name="adj" fmla="val 50000"/>
            </a:avLst>
          </a:prstGeom>
          <a:solidFill>
            <a:srgbClr val="FF7D7D"/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396784" y="1369407"/>
            <a:ext cx="6064432" cy="5827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ест слишком мало или слишком много;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спит слишком мало или слишком много;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з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абывает о внешнем виде, становится неряшливым;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пропускает занятия, игнорирует домашние задания, избегает общения;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переживает негативные эмоции (раздражение, тревога, чувство вины и </a:t>
            </a:r>
            <a:r>
              <a:rPr lang="ru-RU" sz="2000" dirty="0">
                <a:latin typeface="Gill Sans Nova Light" panose="020B0302020104020203" pitchFamily="34" charset="0"/>
              </a:rPr>
              <a:t>т.д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.);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замыкается в себе;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проявляет чрезмерную активность или, наоборот, безразличен к окружающему миру;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может ощущать попеременно то внезапную эйфорию, то приступы отчаяния.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247932"/>
            <a:ext cx="685800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 МАРКЕРЫ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3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0954B76-F11F-4098-9AD9-38E67290C36F}"/>
              </a:ext>
            </a:extLst>
          </p:cNvPr>
          <p:cNvSpPr/>
          <p:nvPr/>
        </p:nvSpPr>
        <p:spPr>
          <a:xfrm>
            <a:off x="396784" y="210739"/>
            <a:ext cx="6064432" cy="675000"/>
          </a:xfrm>
          <a:prstGeom prst="roundRect">
            <a:avLst>
              <a:gd name="adj" fmla="val 50000"/>
            </a:avLst>
          </a:prstGeom>
          <a:solidFill>
            <a:srgbClr val="FF7D7D"/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396784" y="1205828"/>
            <a:ext cx="6064432" cy="7714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Изолирован от общества: либо не имеет друзей, либо общается только с одним человеком, чувствует себя отвергнутым или подвергается давлению и издевательствам со стороны окружающих.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Проживает в нестабильной среде (возможен серьезный кризис в семье, проблемы с родителями или между родителями, наличие алкоголизма или других семейных трудностей).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Переживает стресс из-за неизлечимых или серьезных заболеваний близких родственников или собственных.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Проживает среди людей, страдающих нарушениями психического здоровья.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предпринимал попытки покончить с собой.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склонность к самоубийству из-за суицида, совершенного кем-то из членов семьи, друзей или знакомых.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Пережил тяжелую утрату (например, смерть близкого человека или развод родителей).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жертвой насилия - физического, сексуального или эмоционального.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247932"/>
            <a:ext cx="685800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СИТУАТИВНЫЕ МАРКЕРЫ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F44D4A91-7993-4155-841F-C15F1E9A7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687" y="3762102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4025AFC9-5FE4-40A0-83D6-BBE9B980AB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022" y="2234492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7C6A1D-5600-43A5-AAB3-F6B787A3817B}"/>
              </a:ext>
            </a:extLst>
          </p:cNvPr>
          <p:cNvSpPr txBox="1"/>
          <p:nvPr/>
        </p:nvSpPr>
        <p:spPr>
          <a:xfrm>
            <a:off x="1345087" y="1871700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</TotalTime>
  <Words>618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26</cp:revision>
  <dcterms:created xsi:type="dcterms:W3CDTF">2024-03-26T06:09:31Z</dcterms:created>
  <dcterms:modified xsi:type="dcterms:W3CDTF">2024-03-27T07:59:38Z</dcterms:modified>
</cp:coreProperties>
</file>