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3" r:id="rId3"/>
    <p:sldId id="260" r:id="rId4"/>
    <p:sldId id="261" r:id="rId5"/>
    <p:sldId id="262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3B10D"/>
    <a:srgbClr val="FDFDFD"/>
    <a:srgbClr val="C5E0B4"/>
    <a:srgbClr val="FFBDBD"/>
    <a:srgbClr val="FF5050"/>
    <a:srgbClr val="FF9F9F"/>
    <a:srgbClr val="FF7D7D"/>
    <a:srgbClr val="FF7C80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969379" y="3592846"/>
            <a:ext cx="4919241" cy="1256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ЗАЩИТА ОТ КИБЕРУГРОЗ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04723" y="1354238"/>
            <a:ext cx="6648553" cy="6875361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46556" y="245094"/>
            <a:ext cx="6313990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ВИДЫ КИБЕРУГРОЗ</a:t>
            </a:r>
            <a:endParaRPr lang="ru-RU" sz="32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28AA7A-2833-406E-9E07-160529C11BD4}"/>
              </a:ext>
            </a:extLst>
          </p:cNvPr>
          <p:cNvSpPr txBox="1"/>
          <p:nvPr/>
        </p:nvSpPr>
        <p:spPr>
          <a:xfrm>
            <a:off x="1215894" y="1527564"/>
            <a:ext cx="534465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Киберпреступление</a:t>
            </a:r>
            <a:r>
              <a:rPr lang="ru-RU" sz="2000" dirty="0">
                <a:latin typeface="Gill Sans Nova Light" panose="020B0302020104020203" pitchFamily="34" charset="0"/>
              </a:rPr>
              <a:t> – действия, направленные на кражу данных, обман, сбой работы сервисов.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Кибератака</a:t>
            </a:r>
            <a:r>
              <a:rPr lang="ru-RU" sz="2000" dirty="0">
                <a:latin typeface="Gill Sans Nova Light" panose="020B0302020104020203" pitchFamily="34" charset="0"/>
              </a:rPr>
              <a:t> – действия, направленные на информационную систему, цель которых получить несанкционированный доступ к системам и украсть, изменить или уничтожить данные.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Кибертерроризм</a:t>
            </a:r>
            <a:r>
              <a:rPr lang="ru-RU" sz="2000" dirty="0">
                <a:latin typeface="Gill Sans Nova Light" panose="020B0302020104020203" pitchFamily="34" charset="0"/>
              </a:rPr>
              <a:t> – действия, направленные на дестабилизацию систем, цель которых вызвать страх или панику у населения.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Кибербезопасность</a:t>
            </a:r>
            <a:r>
              <a:rPr lang="ru-RU" sz="2000" dirty="0">
                <a:latin typeface="Gill Sans Nova Light" panose="020B0302020104020203" pitchFamily="34" charset="0"/>
              </a:rPr>
              <a:t> – совокупность методов и приемов по защите компьютеров, серверов, мобильных устройств, приложений и электронных систем от действий злоумышленников</a:t>
            </a:r>
          </a:p>
        </p:txBody>
      </p:sp>
      <p:pic>
        <p:nvPicPr>
          <p:cNvPr id="4" name="Рисунок 3" descr="Грабитель контур">
            <a:extLst>
              <a:ext uri="{FF2B5EF4-FFF2-40B4-BE49-F238E27FC236}">
                <a16:creationId xmlns:a16="http://schemas.microsoft.com/office/drawing/2014/main" id="{B76C5A77-0A3B-4115-954D-6DA484CB8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109" y="1544455"/>
            <a:ext cx="914400" cy="914400"/>
          </a:xfrm>
          <a:prstGeom prst="rect">
            <a:avLst/>
          </a:prstGeom>
        </p:spPr>
      </p:pic>
      <p:pic>
        <p:nvPicPr>
          <p:cNvPr id="8" name="Рисунок 7" descr="Щит контур">
            <a:extLst>
              <a:ext uri="{FF2B5EF4-FFF2-40B4-BE49-F238E27FC236}">
                <a16:creationId xmlns:a16="http://schemas.microsoft.com/office/drawing/2014/main" id="{0973D946-CA00-40F6-A37E-18A4A42D8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1494" y="6475564"/>
            <a:ext cx="914400" cy="914400"/>
          </a:xfrm>
          <a:prstGeom prst="rect">
            <a:avLst/>
          </a:prstGeom>
        </p:spPr>
      </p:pic>
      <p:pic>
        <p:nvPicPr>
          <p:cNvPr id="17" name="Рисунок 16" descr="Пользовательский интерфейс и взаимодействие с пользователем контур">
            <a:extLst>
              <a:ext uri="{FF2B5EF4-FFF2-40B4-BE49-F238E27FC236}">
                <a16:creationId xmlns:a16="http://schemas.microsoft.com/office/drawing/2014/main" id="{6468687C-BF07-4564-BF13-901B8DFBAE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069" y="4867923"/>
            <a:ext cx="914400" cy="914400"/>
          </a:xfrm>
          <a:prstGeom prst="rect">
            <a:avLst/>
          </a:prstGeom>
        </p:spPr>
      </p:pic>
      <p:pic>
        <p:nvPicPr>
          <p:cNvPr id="19" name="Рисунок 18" descr="Поиск в папке контур">
            <a:extLst>
              <a:ext uri="{FF2B5EF4-FFF2-40B4-BE49-F238E27FC236}">
                <a16:creationId xmlns:a16="http://schemas.microsoft.com/office/drawing/2014/main" id="{84C18637-65C0-495E-8E9F-18E071133D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9069" y="2816168"/>
            <a:ext cx="918440" cy="91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04723" y="1828801"/>
            <a:ext cx="6648553" cy="5173882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46556" y="245094"/>
            <a:ext cx="6313990" cy="1127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 СВЯЗИ МОШЕННИКОВ</a:t>
            </a:r>
            <a:endParaRPr lang="ru-RU" sz="32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28AA7A-2833-406E-9E07-160529C11BD4}"/>
              </a:ext>
            </a:extLst>
          </p:cNvPr>
          <p:cNvSpPr txBox="1"/>
          <p:nvPr/>
        </p:nvSpPr>
        <p:spPr>
          <a:xfrm>
            <a:off x="1215894" y="2002126"/>
            <a:ext cx="534465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Телефонные звонки с незнакомых номеров.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«Звонки-призраки». Звонки сбрасываются до того, как был принят вызов, если на них перезвонить – спишутся деньги.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Письма по электронной почте.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Nova Light" panose="020B0302020104020203" pitchFamily="34" charset="0"/>
              </a:rPr>
              <a:t>SMS-</a:t>
            </a:r>
            <a:r>
              <a:rPr lang="ru-RU" sz="2000" dirty="0">
                <a:latin typeface="Gill Sans Nova Light" panose="020B0302020104020203" pitchFamily="34" charset="0"/>
              </a:rPr>
              <a:t>сообщения.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Сообщения в социальных сетях и мессенджерах.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Вредоносные программы, приложения и расширения.</a:t>
            </a:r>
          </a:p>
        </p:txBody>
      </p:sp>
      <p:pic>
        <p:nvPicPr>
          <p:cNvPr id="3" name="Рисунок 2" descr="Ковид – 19 контур">
            <a:extLst>
              <a:ext uri="{FF2B5EF4-FFF2-40B4-BE49-F238E27FC236}">
                <a16:creationId xmlns:a16="http://schemas.microsoft.com/office/drawing/2014/main" id="{347FA899-EF34-412E-A686-7577AFE37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556" y="5796707"/>
            <a:ext cx="914400" cy="914400"/>
          </a:xfrm>
          <a:prstGeom prst="rect">
            <a:avLst/>
          </a:prstGeom>
        </p:spPr>
      </p:pic>
      <p:pic>
        <p:nvPicPr>
          <p:cNvPr id="7" name="Рисунок 6" descr="Электронная почта контур">
            <a:extLst>
              <a:ext uri="{FF2B5EF4-FFF2-40B4-BE49-F238E27FC236}">
                <a16:creationId xmlns:a16="http://schemas.microsoft.com/office/drawing/2014/main" id="{85C6AE19-E955-4591-AEC7-0509834DA2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556" y="3330006"/>
            <a:ext cx="914400" cy="914400"/>
          </a:xfrm>
          <a:prstGeom prst="rect">
            <a:avLst/>
          </a:prstGeom>
        </p:spPr>
      </p:pic>
      <p:pic>
        <p:nvPicPr>
          <p:cNvPr id="12" name="Рисунок 11" descr="Речь контур">
            <a:extLst>
              <a:ext uri="{FF2B5EF4-FFF2-40B4-BE49-F238E27FC236}">
                <a16:creationId xmlns:a16="http://schemas.microsoft.com/office/drawing/2014/main" id="{FBB0B278-68F4-4525-8A1B-76C3B5DB58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246556" y="4561051"/>
            <a:ext cx="914400" cy="914400"/>
          </a:xfrm>
          <a:prstGeom prst="rect">
            <a:avLst/>
          </a:prstGeom>
        </p:spPr>
      </p:pic>
      <p:pic>
        <p:nvPicPr>
          <p:cNvPr id="14" name="Рисунок 13" descr="Центр обработки вызовов контур">
            <a:extLst>
              <a:ext uri="{FF2B5EF4-FFF2-40B4-BE49-F238E27FC236}">
                <a16:creationId xmlns:a16="http://schemas.microsoft.com/office/drawing/2014/main" id="{C79F5FD7-1F13-4A0A-B40F-F593140D4A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6556" y="209896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04723" y="1828801"/>
            <a:ext cx="6648553" cy="6933234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46556" y="245094"/>
            <a:ext cx="6313990" cy="1127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ДЕЙСТВУЮТ КИБЕРМОШЕННИКИ</a:t>
            </a:r>
            <a:endParaRPr lang="ru-RU" sz="32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28AA7A-2833-406E-9E07-160529C11BD4}"/>
              </a:ext>
            </a:extLst>
          </p:cNvPr>
          <p:cNvSpPr txBox="1"/>
          <p:nvPr/>
        </p:nvSpPr>
        <p:spPr>
          <a:xfrm>
            <a:off x="272004" y="1898618"/>
            <a:ext cx="631399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Gill Sans Nova" panose="020B0602020104020203" pitchFamily="34" charset="0"/>
              </a:rPr>
              <a:t>	Представляются: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Сотрудниками правоохранительных и государственных органов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Работниками организаций с подменных номеров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Специалистами служб безопасности банков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Руководителями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Потенциальными покупателями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Людьми, которые говорят об ошибочном переводе денег</a:t>
            </a:r>
            <a:r>
              <a:rPr lang="en-US" sz="2000" dirty="0">
                <a:latin typeface="Gill Sans Nova Light" panose="020B0302020104020203" pitchFamily="34" charset="0"/>
              </a:rPr>
              <a:t>;</a:t>
            </a:r>
            <a:r>
              <a:rPr lang="ru-RU" sz="2000" dirty="0">
                <a:latin typeface="Gill Sans Nova Light" panose="020B0302020104020203" pitchFamily="34" charset="0"/>
              </a:rPr>
              <a:t> сообщают о попавшем в беду родственнике</a:t>
            </a:r>
            <a:r>
              <a:rPr lang="en-US" sz="2000" dirty="0">
                <a:latin typeface="Gill Sans Nova Light" panose="020B0302020104020203" pitchFamily="34" charset="0"/>
              </a:rPr>
              <a:t>;</a:t>
            </a:r>
            <a:r>
              <a:rPr lang="ru-RU" sz="2000" dirty="0">
                <a:latin typeface="Gill Sans Nova Light" panose="020B0302020104020203" pitchFamily="34" charset="0"/>
              </a:rPr>
              <a:t> уведомляют о выигрыше в лотерею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algn="just"/>
            <a:r>
              <a:rPr lang="ru-RU" sz="2000" dirty="0">
                <a:latin typeface="Gill Sans Nova "/>
              </a:rPr>
              <a:t>	Просят:</a:t>
            </a:r>
          </a:p>
          <a:p>
            <a:pPr algn="just"/>
            <a:endParaRPr lang="ru-RU" sz="2000" dirty="0">
              <a:latin typeface="Gill Sans Nova Light" panose="020B03020201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Сообщить личные данные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Перевести деньги для решения ситуации (например, на безопасный счет, или чтобы «отмазать»)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Взять кредит, чтобы защитить ваши средства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Установить приложения для защиты (через которые передаются сведения мошенникам)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Перевести деньги для решения ситуации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Сообщить коды подтверждения</a:t>
            </a:r>
          </a:p>
        </p:txBody>
      </p:sp>
    </p:spTree>
    <p:extLst>
      <p:ext uri="{BB962C8B-B14F-4D97-AF65-F5344CB8AC3E}">
        <p14:creationId xmlns:p14="http://schemas.microsoft.com/office/powerpoint/2010/main" val="3182894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04723" y="1828801"/>
            <a:ext cx="6648553" cy="6933234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46556" y="245094"/>
            <a:ext cx="6313990" cy="1127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ДЕЙСТВУЮТ КИБЕРМОШЕННИКИ</a:t>
            </a:r>
            <a:endParaRPr lang="ru-RU" sz="32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28AA7A-2833-406E-9E07-160529C11BD4}"/>
              </a:ext>
            </a:extLst>
          </p:cNvPr>
          <p:cNvSpPr txBox="1"/>
          <p:nvPr/>
        </p:nvSpPr>
        <p:spPr>
          <a:xfrm>
            <a:off x="246557" y="2002126"/>
            <a:ext cx="631399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Gill Sans Nova" panose="020B0602020104020203" pitchFamily="34" charset="0"/>
              </a:rPr>
              <a:t>	Работают в команде. </a:t>
            </a:r>
          </a:p>
          <a:p>
            <a:pPr algn="just"/>
            <a:r>
              <a:rPr lang="ru-RU" sz="2000" dirty="0">
                <a:latin typeface="Gill Sans Nova Light" panose="020B0302020104020203" pitchFamily="34" charset="0"/>
              </a:rPr>
              <a:t>	В рамках одной «истории» с жертвой могут связываться несколько «специалистов»: сотрудник банка, правоохранительных органов, специалист из госуслуг.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Gill Sans Nova Light" panose="020B0302020104020203" pitchFamily="34" charset="0"/>
            </a:endParaRPr>
          </a:p>
          <a:p>
            <a:pPr algn="just"/>
            <a:r>
              <a:rPr lang="ru-RU" sz="2000" dirty="0">
                <a:latin typeface="Gill Sans Nova "/>
              </a:rPr>
              <a:t>	</a:t>
            </a:r>
            <a:r>
              <a:rPr lang="ru-RU" sz="2000" dirty="0">
                <a:latin typeface="Gill Sans Nova" panose="020B0602020104020203" pitchFamily="34" charset="0"/>
              </a:rPr>
              <a:t>Используют нейросети. </a:t>
            </a:r>
          </a:p>
          <a:p>
            <a:pPr algn="just"/>
            <a:r>
              <a:rPr lang="ru-RU" sz="2000" dirty="0">
                <a:latin typeface="Gill Sans Nova Light" panose="020B0302020104020203" pitchFamily="34" charset="0"/>
              </a:rPr>
              <a:t>	Для подделки голоса или изображения может использоваться искусственный интеллект. </a:t>
            </a:r>
          </a:p>
          <a:p>
            <a:pPr algn="just"/>
            <a:endParaRPr lang="ru-RU" sz="2000" dirty="0">
              <a:latin typeface="Gill Sans Nova" panose="020B0602020104020203" pitchFamily="34" charset="0"/>
            </a:endParaRPr>
          </a:p>
          <a:p>
            <a:pPr algn="just"/>
            <a:r>
              <a:rPr lang="ru-RU" sz="2000" dirty="0">
                <a:latin typeface="Gill Sans Nova" panose="020B0602020104020203" pitchFamily="34" charset="0"/>
              </a:rPr>
              <a:t>	Используют фишинг. </a:t>
            </a:r>
          </a:p>
          <a:p>
            <a:pPr algn="just"/>
            <a:r>
              <a:rPr lang="ru-RU" sz="2000" dirty="0">
                <a:latin typeface="Gill Sans Nova Light" panose="020B0302020104020203" pitchFamily="34" charset="0"/>
              </a:rPr>
              <a:t>	Вредоносные ссылки маскируются под настоящие. </a:t>
            </a:r>
          </a:p>
          <a:p>
            <a:pPr algn="just"/>
            <a:r>
              <a:rPr lang="ru-RU" sz="2000" dirty="0">
                <a:latin typeface="Gill Sans Nova" panose="020B0602020104020203" pitchFamily="34" charset="0"/>
              </a:rPr>
              <a:t>	</a:t>
            </a:r>
          </a:p>
          <a:p>
            <a:pPr algn="just"/>
            <a:r>
              <a:rPr lang="ru-RU" sz="2000" dirty="0">
                <a:latin typeface="Gill Sans Nova" panose="020B0602020104020203" pitchFamily="34" charset="0"/>
              </a:rPr>
              <a:t>	Используют вирусы. </a:t>
            </a:r>
          </a:p>
          <a:p>
            <a:pPr algn="just"/>
            <a:r>
              <a:rPr lang="ru-RU" sz="2000" dirty="0">
                <a:latin typeface="Gill Sans Nova Light" panose="020B0302020104020203" pitchFamily="34" charset="0"/>
              </a:rPr>
              <a:t>	Это могут быть вложения в виде документов. Также мошенники используют уязвимости устройств (отсутствие антивируса, двухфакторной аутентификации, легкие пароли и т.д.) </a:t>
            </a:r>
          </a:p>
          <a:p>
            <a:pPr algn="just"/>
            <a:endParaRPr lang="ru-RU" sz="2000" dirty="0">
              <a:latin typeface="Gill Sans Nova Light" panose="020B0302020104020203" pitchFamily="34" charset="0"/>
            </a:endParaRPr>
          </a:p>
          <a:p>
            <a:pPr algn="just"/>
            <a:r>
              <a:rPr lang="ru-RU" sz="2000" dirty="0">
                <a:latin typeface="Gill Sans Nova" panose="020B0602020104020203" pitchFamily="34" charset="0"/>
              </a:rPr>
              <a:t>	Апеллируют к эмоциям. Перегружают информацией. Требуют срочных действий. </a:t>
            </a:r>
          </a:p>
          <a:p>
            <a:pPr algn="just"/>
            <a:r>
              <a:rPr lang="ru-RU" sz="2000" dirty="0">
                <a:latin typeface="Gill Sans Nova Light" panose="020B03020201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8496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F781C3D6-5755-435D-9FB0-CE62C9183AD8}"/>
              </a:ext>
            </a:extLst>
          </p:cNvPr>
          <p:cNvSpPr/>
          <p:nvPr/>
        </p:nvSpPr>
        <p:spPr>
          <a:xfrm>
            <a:off x="104172" y="4760277"/>
            <a:ext cx="6648553" cy="4001758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4AEE6585-34C7-4AB7-B42A-ACEC892DF793}"/>
              </a:ext>
            </a:extLst>
          </p:cNvPr>
          <p:cNvSpPr/>
          <p:nvPr/>
        </p:nvSpPr>
        <p:spPr>
          <a:xfrm>
            <a:off x="104172" y="2749775"/>
            <a:ext cx="6648553" cy="1424619"/>
          </a:xfrm>
          <a:prstGeom prst="roundRect">
            <a:avLst>
              <a:gd name="adj" fmla="val 6782"/>
            </a:avLst>
          </a:prstGeom>
          <a:solidFill>
            <a:srgbClr val="FF0000">
              <a:alpha val="16078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04172" y="734486"/>
            <a:ext cx="6648553" cy="1837128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0" y="191131"/>
            <a:ext cx="6858000" cy="537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НЕЛЬЗЯ ПУБЛИКОВАТЬ</a:t>
            </a:r>
            <a:endParaRPr lang="ru-RU" sz="28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D10600-F959-49D6-B1B0-C54F7E9F7751}"/>
              </a:ext>
            </a:extLst>
          </p:cNvPr>
          <p:cNvSpPr txBox="1"/>
          <p:nvPr/>
        </p:nvSpPr>
        <p:spPr>
          <a:xfrm>
            <a:off x="296901" y="837442"/>
            <a:ext cx="626309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Фото или сканы паспорта, водительского удостоверения, ИНН, СНИЛС, договоров и др.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Банковские реквизиты, номера карт, </a:t>
            </a:r>
            <a:r>
              <a:rPr lang="ru-RU" sz="2000" dirty="0" err="1">
                <a:latin typeface="Gill Sans Nova" panose="020B0602020104020203" pitchFamily="34" charset="0"/>
              </a:rPr>
              <a:t>пин-коды</a:t>
            </a:r>
            <a:r>
              <a:rPr lang="ru-RU" sz="2000" dirty="0">
                <a:latin typeface="Gill Sans Nova" panose="020B0602020104020203" pitchFamily="34" charset="0"/>
              </a:rPr>
              <a:t> и др.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" panose="020B0602020104020203" pitchFamily="34" charset="0"/>
              </a:rPr>
              <a:t>Личный номер, электронную почту, отметки о геолокации, фотографии близких.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93782B-153B-4F18-887E-239DED5A2278}"/>
              </a:ext>
            </a:extLst>
          </p:cNvPr>
          <p:cNvSpPr txBox="1"/>
          <p:nvPr/>
        </p:nvSpPr>
        <p:spPr>
          <a:xfrm>
            <a:off x="811453" y="4920730"/>
            <a:ext cx="5748541" cy="367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dirty="0">
                <a:latin typeface="Gill Sans Nova "/>
              </a:rPr>
              <a:t>Если вам угрожает опасность.</a:t>
            </a:r>
          </a:p>
          <a:p>
            <a:pPr algn="ctr">
              <a:spcBef>
                <a:spcPts val="6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112</a:t>
            </a:r>
          </a:p>
          <a:p>
            <a:pPr algn="ctr">
              <a:spcBef>
                <a:spcPts val="600"/>
              </a:spcBef>
            </a:pPr>
            <a:r>
              <a:rPr lang="ru-RU" sz="2000" dirty="0">
                <a:latin typeface="Gill Sans Nova" panose="020B0602020104020203" pitchFamily="34" charset="0"/>
              </a:rPr>
              <a:t>Если у вас подозрения об актах мошенничества.</a:t>
            </a:r>
          </a:p>
          <a:p>
            <a:r>
              <a:rPr lang="ru-RU" sz="1600" dirty="0">
                <a:latin typeface="Gill Sans Nova Light" panose="020B0302020104020203" pitchFamily="34" charset="0"/>
              </a:rPr>
              <a:t>Горячая линия МВД России </a:t>
            </a:r>
          </a:p>
          <a:p>
            <a:pPr algn="ctr"/>
            <a:r>
              <a:rPr lang="ru-RU" sz="2000" b="1" dirty="0">
                <a:latin typeface="Gill Sans Nova" panose="020B0602020104020203" pitchFamily="34" charset="0"/>
              </a:rPr>
              <a:t>8 800 222 74 47</a:t>
            </a:r>
          </a:p>
          <a:p>
            <a:r>
              <a:rPr lang="ru-RU" sz="1600" dirty="0">
                <a:latin typeface="Gill Sans Nova Light" panose="020B0302020104020203" pitchFamily="34" charset="0"/>
              </a:rPr>
              <a:t>Телефон доверия МВД России по РБ</a:t>
            </a:r>
          </a:p>
          <a:p>
            <a:pPr algn="ctr"/>
            <a:r>
              <a:rPr lang="ru-RU" sz="2000" b="1" dirty="0">
                <a:latin typeface="Gill Sans Nova" panose="020B0602020104020203" pitchFamily="34" charset="0"/>
              </a:rPr>
              <a:t>8 (347) 279-32-92</a:t>
            </a:r>
          </a:p>
          <a:p>
            <a:pPr algn="ctr">
              <a:spcBef>
                <a:spcPts val="600"/>
              </a:spcBef>
            </a:pPr>
            <a:r>
              <a:rPr lang="ru-RU" sz="2000" dirty="0">
                <a:latin typeface="Gill Sans Nova" panose="020B0602020104020203" pitchFamily="34" charset="0"/>
              </a:rPr>
              <a:t>Если от имени банка запрашивают персональные сведения.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latin typeface="Gill Sans Nova Light" panose="020B0302020104020203" pitchFamily="34" charset="0"/>
              </a:rPr>
              <a:t>Горячая линия Центробанка РФ для физ. лиц </a:t>
            </a:r>
          </a:p>
          <a:p>
            <a:pPr algn="ctr">
              <a:spcBef>
                <a:spcPts val="6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8 800 300 30 00</a:t>
            </a:r>
          </a:p>
        </p:txBody>
      </p:sp>
      <p:pic>
        <p:nvPicPr>
          <p:cNvPr id="15" name="Рисунок 14" descr="Телефонная трубка со сплошной заливкой">
            <a:extLst>
              <a:ext uri="{FF2B5EF4-FFF2-40B4-BE49-F238E27FC236}">
                <a16:creationId xmlns:a16="http://schemas.microsoft.com/office/drawing/2014/main" id="{311176A3-7B3F-4B7B-AB6D-41B3E99DE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405" y="4919043"/>
            <a:ext cx="629048" cy="629048"/>
          </a:xfrm>
          <a:prstGeom prst="rect">
            <a:avLst/>
          </a:prstGeom>
        </p:spPr>
      </p:pic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id="{45EF1390-D604-4CA6-862B-D3DB310E8BB9}"/>
              </a:ext>
            </a:extLst>
          </p:cNvPr>
          <p:cNvSpPr txBox="1">
            <a:spLocks/>
          </p:cNvSpPr>
          <p:nvPr/>
        </p:nvSpPr>
        <p:spPr>
          <a:xfrm>
            <a:off x="0" y="4223270"/>
            <a:ext cx="6858000" cy="537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28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000" dirty="0">
              <a:latin typeface="Gill Sans Nova Light" panose="020B03020201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E12342-C3F6-4A3B-BD89-AA805A6DBA7F}"/>
              </a:ext>
            </a:extLst>
          </p:cNvPr>
          <p:cNvSpPr txBox="1"/>
          <p:nvPr/>
        </p:nvSpPr>
        <p:spPr>
          <a:xfrm>
            <a:off x="496929" y="2850956"/>
            <a:ext cx="615084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Gill Sans Nova" panose="020B0602020104020203" pitchFamily="34" charset="0"/>
              </a:rPr>
              <a:t>	Не верьте мошенникам и сохраняйте спокойствие. 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/>
            <a:r>
              <a:rPr lang="ru-RU" sz="2000" dirty="0">
                <a:latin typeface="Gill Sans Nova "/>
              </a:rPr>
              <a:t>	</a:t>
            </a:r>
            <a:r>
              <a:rPr lang="ru-RU" sz="2000" dirty="0">
                <a:latin typeface="Gill Sans Nova" panose="020B0602020104020203" pitchFamily="34" charset="0"/>
              </a:rPr>
              <a:t>Не продолжайте разговор. </a:t>
            </a:r>
          </a:p>
          <a:p>
            <a:pPr algn="just"/>
            <a:r>
              <a:rPr lang="ru-RU" sz="2000" dirty="0">
                <a:latin typeface="Gill Sans Nova" panose="020B0602020104020203" pitchFamily="34" charset="0"/>
              </a:rPr>
              <a:t>	Не совершайте действий, о которых просят мошенники. </a:t>
            </a:r>
          </a:p>
        </p:txBody>
      </p:sp>
      <p:pic>
        <p:nvPicPr>
          <p:cNvPr id="3" name="Рисунок 2" descr="Восклицательный знак со сплошной заливкой">
            <a:extLst>
              <a:ext uri="{FF2B5EF4-FFF2-40B4-BE49-F238E27FC236}">
                <a16:creationId xmlns:a16="http://schemas.microsoft.com/office/drawing/2014/main" id="{CEA37A7A-4C8E-4D90-875F-33E98E8DE1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172" y="28692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97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1754</TotalTime>
  <Words>458</Words>
  <Application>Microsoft Office PowerPoint</Application>
  <PresentationFormat>Экран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Gill Sans Nova</vt:lpstr>
      <vt:lpstr>Gill Sans Nova 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65</cp:revision>
  <dcterms:created xsi:type="dcterms:W3CDTF">2024-03-26T06:09:31Z</dcterms:created>
  <dcterms:modified xsi:type="dcterms:W3CDTF">2024-03-31T19:22:31Z</dcterms:modified>
</cp:coreProperties>
</file>