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1" r:id="rId3"/>
    <p:sldId id="262" r:id="rId4"/>
    <p:sldId id="263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BF7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6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9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03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01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68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237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46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950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89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54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16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BD6B7-48E8-457F-8A49-C4B3717285B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6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473529" y="3086059"/>
            <a:ext cx="5910942" cy="2442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3600" b="1" dirty="0">
                <a:latin typeface="Gill Sans Nova" panose="020B0602020104020203" pitchFamily="34" charset="0"/>
              </a:rPr>
              <a:t>КАК ВЫСТРАИВАТЬ ЛИЧНЫЕ ГРАНИЦЫ УЧИТЕЛЯМ И УЧЕНИКАМ</a:t>
            </a:r>
            <a:endParaRPr lang="ru-RU" sz="3600" b="1" dirty="0"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873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Рисунок 53">
            <a:extLst>
              <a:ext uri="{FF2B5EF4-FFF2-40B4-BE49-F238E27FC236}">
                <a16:creationId xmlns:a16="http://schemas.microsoft.com/office/drawing/2014/main" id="{FF9F9E94-ECAD-4A47-A63B-1EAA71AF67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10" r="45097"/>
          <a:stretch/>
        </p:blipFill>
        <p:spPr>
          <a:xfrm>
            <a:off x="-2" y="6209446"/>
            <a:ext cx="6858001" cy="2934554"/>
          </a:xfrm>
          <a:prstGeom prst="rect">
            <a:avLst/>
          </a:prstGeom>
        </p:spPr>
      </p:pic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C52C58FE-4651-4219-B272-AC000718205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71" r="18168"/>
          <a:stretch/>
        </p:blipFill>
        <p:spPr>
          <a:xfrm>
            <a:off x="0" y="1395652"/>
            <a:ext cx="6858000" cy="4219303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B06A1CF6-0E72-4BC0-B199-4D093575A212}"/>
              </a:ext>
            </a:extLst>
          </p:cNvPr>
          <p:cNvSpPr txBox="1"/>
          <p:nvPr/>
        </p:nvSpPr>
        <p:spPr>
          <a:xfrm>
            <a:off x="473528" y="2068560"/>
            <a:ext cx="5938158" cy="31255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Касается ученика без согласия (ударяет, поворачивает в другую сторону, постукивает по спине, чтобы ученик выровнялся и т. д.);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Приближается и находится ближе, чем 45 см от ученика во время разговора;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разрешает выйти в туалет;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Отнимает личные вещи;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Теряет тетради учащихся и т. д. </a:t>
            </a:r>
          </a:p>
        </p:txBody>
      </p:sp>
      <p:sp>
        <p:nvSpPr>
          <p:cNvPr id="38" name="Прямоугольник: скругленные углы 37">
            <a:extLst>
              <a:ext uri="{FF2B5EF4-FFF2-40B4-BE49-F238E27FC236}">
                <a16:creationId xmlns:a16="http://schemas.microsoft.com/office/drawing/2014/main" id="{D3DA891C-5E70-477C-B6D3-02E2157DB8A9}"/>
              </a:ext>
            </a:extLst>
          </p:cNvPr>
          <p:cNvSpPr/>
          <p:nvPr/>
        </p:nvSpPr>
        <p:spPr>
          <a:xfrm>
            <a:off x="333647" y="1192253"/>
            <a:ext cx="3095351" cy="675000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Учитель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654503" y="247932"/>
            <a:ext cx="5910942" cy="6006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3200" dirty="0">
                <a:effectLst/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Нарушение физических границ</a:t>
            </a:r>
            <a:endParaRPr lang="ru-RU" sz="4000" b="1" dirty="0"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: скругленные углы 42">
            <a:extLst>
              <a:ext uri="{FF2B5EF4-FFF2-40B4-BE49-F238E27FC236}">
                <a16:creationId xmlns:a16="http://schemas.microsoft.com/office/drawing/2014/main" id="{72D6944E-B4A5-48CB-B512-EF55CD245BB1}"/>
              </a:ext>
            </a:extLst>
          </p:cNvPr>
          <p:cNvSpPr/>
          <p:nvPr/>
        </p:nvSpPr>
        <p:spPr>
          <a:xfrm>
            <a:off x="333646" y="5938129"/>
            <a:ext cx="3095351" cy="675000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Gill Sans Nova" panose="020B0602020104020203" pitchFamily="34" charset="0"/>
              </a:rPr>
              <a:t>Ученик</a:t>
            </a:r>
            <a:endParaRPr lang="ru-RU" sz="2100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10BEC79-27A6-4744-88B7-755A56E035C7}"/>
              </a:ext>
            </a:extLst>
          </p:cNvPr>
          <p:cNvSpPr txBox="1"/>
          <p:nvPr/>
        </p:nvSpPr>
        <p:spPr>
          <a:xfrm>
            <a:off x="459920" y="6675739"/>
            <a:ext cx="5938158" cy="23643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Близко приближается к учителю во время разговора;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Трогает без согласия личные вещи;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Портит материал, который подготовил учитель для урока</a:t>
            </a:r>
            <a:r>
              <a:rPr lang="en-US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000" dirty="0">
              <a:effectLst/>
              <a:latin typeface="Gill Sans Nova Light" panose="020B03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Распространяет учебный материал без согласия учителя;</a:t>
            </a:r>
          </a:p>
        </p:txBody>
      </p:sp>
    </p:spTree>
    <p:extLst>
      <p:ext uri="{BB962C8B-B14F-4D97-AF65-F5344CB8AC3E}">
        <p14:creationId xmlns:p14="http://schemas.microsoft.com/office/powerpoint/2010/main" val="3836973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Рисунок 53">
            <a:extLst>
              <a:ext uri="{FF2B5EF4-FFF2-40B4-BE49-F238E27FC236}">
                <a16:creationId xmlns:a16="http://schemas.microsoft.com/office/drawing/2014/main" id="{FF9F9E94-ECAD-4A47-A63B-1EAA71AF67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19" r="45096"/>
          <a:stretch/>
        </p:blipFill>
        <p:spPr>
          <a:xfrm flipH="1">
            <a:off x="0" y="6209446"/>
            <a:ext cx="6858000" cy="2359788"/>
          </a:xfrm>
          <a:prstGeom prst="rect">
            <a:avLst/>
          </a:prstGeom>
        </p:spPr>
      </p:pic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C52C58FE-4651-4219-B272-AC000718205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71" r="18168"/>
          <a:stretch/>
        </p:blipFill>
        <p:spPr>
          <a:xfrm>
            <a:off x="0" y="1772392"/>
            <a:ext cx="6858000" cy="3842563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B06A1CF6-0E72-4BC0-B199-4D093575A212}"/>
              </a:ext>
            </a:extLst>
          </p:cNvPr>
          <p:cNvSpPr txBox="1"/>
          <p:nvPr/>
        </p:nvSpPr>
        <p:spPr>
          <a:xfrm>
            <a:off x="459920" y="2375247"/>
            <a:ext cx="5938158" cy="26936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Использует ругательства при общении с обучающимся;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Выражает гнев на уроке;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Обесценивает мнение ученика и не принимает его точку зрения;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Оскорбляет, вызывает чувство стыда и критикует внешний вид ученика. </a:t>
            </a:r>
          </a:p>
        </p:txBody>
      </p:sp>
      <p:sp>
        <p:nvSpPr>
          <p:cNvPr id="38" name="Прямоугольник: скругленные углы 37">
            <a:extLst>
              <a:ext uri="{FF2B5EF4-FFF2-40B4-BE49-F238E27FC236}">
                <a16:creationId xmlns:a16="http://schemas.microsoft.com/office/drawing/2014/main" id="{D3DA891C-5E70-477C-B6D3-02E2157DB8A9}"/>
              </a:ext>
            </a:extLst>
          </p:cNvPr>
          <p:cNvSpPr/>
          <p:nvPr/>
        </p:nvSpPr>
        <p:spPr>
          <a:xfrm>
            <a:off x="333647" y="1492702"/>
            <a:ext cx="3095351" cy="675000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Учитель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0" y="247932"/>
            <a:ext cx="6858000" cy="6006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3200" dirty="0">
                <a:effectLst/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Нарушение психологических границ</a:t>
            </a:r>
            <a:endParaRPr lang="ru-RU" sz="3200" b="1" dirty="0"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: скругленные углы 42">
            <a:extLst>
              <a:ext uri="{FF2B5EF4-FFF2-40B4-BE49-F238E27FC236}">
                <a16:creationId xmlns:a16="http://schemas.microsoft.com/office/drawing/2014/main" id="{72D6944E-B4A5-48CB-B512-EF55CD245BB1}"/>
              </a:ext>
            </a:extLst>
          </p:cNvPr>
          <p:cNvSpPr/>
          <p:nvPr/>
        </p:nvSpPr>
        <p:spPr>
          <a:xfrm>
            <a:off x="333646" y="5938129"/>
            <a:ext cx="3095351" cy="675000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Gill Sans Nova" panose="020B0602020104020203" pitchFamily="34" charset="0"/>
              </a:rPr>
              <a:t>Ученик</a:t>
            </a:r>
            <a:endParaRPr lang="ru-RU" sz="2100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10BEC79-27A6-4744-88B7-755A56E035C7}"/>
              </a:ext>
            </a:extLst>
          </p:cNvPr>
          <p:cNvSpPr txBox="1"/>
          <p:nvPr/>
        </p:nvSpPr>
        <p:spPr>
          <a:xfrm>
            <a:off x="459920" y="6738748"/>
            <a:ext cx="5938158" cy="16001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Повышает голос при общении и ругается;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Срывает урок разными способами, отвлекает внимание других учеников;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Оскорбляет учителя.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E4BBC82-C981-403B-AB84-880FBAE61493}"/>
              </a:ext>
            </a:extLst>
          </p:cNvPr>
          <p:cNvSpPr txBox="1"/>
          <p:nvPr/>
        </p:nvSpPr>
        <p:spPr>
          <a:xfrm>
            <a:off x="2403565" y="805070"/>
            <a:ext cx="42193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18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после общения возникает страх, раздражение, ярость, агрессия или вина</a:t>
            </a:r>
            <a:endParaRPr lang="ru-RU" dirty="0">
              <a:latin typeface="Gill Sans Nova Light" panose="020B03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65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Рисунок 53">
            <a:extLst>
              <a:ext uri="{FF2B5EF4-FFF2-40B4-BE49-F238E27FC236}">
                <a16:creationId xmlns:a16="http://schemas.microsoft.com/office/drawing/2014/main" id="{FF9F9E94-ECAD-4A47-A63B-1EAA71AF67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65" r="50264"/>
          <a:stretch/>
        </p:blipFill>
        <p:spPr>
          <a:xfrm flipH="1">
            <a:off x="0" y="-222989"/>
            <a:ext cx="6858000" cy="8933700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B06A1CF6-0E72-4BC0-B199-4D093575A212}"/>
              </a:ext>
            </a:extLst>
          </p:cNvPr>
          <p:cNvSpPr txBox="1"/>
          <p:nvPr/>
        </p:nvSpPr>
        <p:spPr>
          <a:xfrm>
            <a:off x="459920" y="1813544"/>
            <a:ext cx="5938158" cy="67050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2000" b="1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заимоуважение. </a:t>
            </a:r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Ученики уважают учителя, а учитель уважает учеников. </a:t>
            </a:r>
          </a:p>
          <a:p>
            <a:pPr marL="342900" indent="-342900"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Эмпатия. </a:t>
            </a:r>
            <a:r>
              <a:rPr lang="ru-RU" sz="2000" dirty="0"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2000" b="0" i="0" dirty="0">
                <a:effectLst/>
                <a:latin typeface="Gill Sans Nova Light" panose="020B0302020104020203" pitchFamily="34" charset="0"/>
              </a:rPr>
              <a:t>роявление заботы о чувствах ребёнка и понимание его эмоций способствует установлению доверительных отношений.</a:t>
            </a:r>
          </a:p>
          <a:p>
            <a:pPr marL="342900" indent="-342900"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Отказ от агрессии. </a:t>
            </a:r>
            <a:r>
              <a:rPr lang="ru-RU" sz="2000" b="0" i="0" dirty="0">
                <a:effectLst/>
                <a:latin typeface="Gill Sans Nova Light" panose="020B0302020104020203" pitchFamily="34" charset="0"/>
              </a:rPr>
              <a:t>Вместо использования агрессии, учитель должен использовать убеждение. Избегание криков, угроз и ругани - это ключевые моменты в конструктивном общении. Предпочтительнее всего выбирать компромиссы. </a:t>
            </a:r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Неформальный стиль общения </a:t>
            </a:r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обучающимися. </a:t>
            </a:r>
            <a:r>
              <a:rPr lang="ru-RU" sz="2000" dirty="0"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 не переходите </a:t>
            </a:r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тонкую грань между дружбой и “панибратством”. </a:t>
            </a:r>
          </a:p>
          <a:p>
            <a:pPr marL="342900" indent="-342900"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Уважение к личности. </a:t>
            </a:r>
            <a:r>
              <a:rPr lang="ru-RU" sz="2000" dirty="0">
                <a:effectLst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забывайте, что ребенок - личность со своей жизненной историей, а не «чистый лист», на котором он может рисовать, что захочет.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0" y="247932"/>
            <a:ext cx="6858000" cy="1127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3200" dirty="0">
                <a:effectLst/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 выстраивания личных границ </a:t>
            </a:r>
            <a:endParaRPr lang="ru-RU" sz="3200" b="1" dirty="0"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7880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1118</TotalTime>
  <Words>280</Words>
  <Application>Microsoft Office PowerPoint</Application>
  <PresentationFormat>Экран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Gill Sans Nova</vt:lpstr>
      <vt:lpstr>Gill Sans Nova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А Овчинникова</dc:creator>
  <cp:lastModifiedBy>Анна А Овчинникова</cp:lastModifiedBy>
  <cp:revision>19</cp:revision>
  <dcterms:created xsi:type="dcterms:W3CDTF">2024-03-26T06:09:31Z</dcterms:created>
  <dcterms:modified xsi:type="dcterms:W3CDTF">2024-03-27T01:18:49Z</dcterms:modified>
</cp:coreProperties>
</file>