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70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10D"/>
    <a:srgbClr val="FDFDFD"/>
    <a:srgbClr val="C5E0B4"/>
    <a:srgbClr val="FFBDBD"/>
    <a:srgbClr val="FF5050"/>
    <a:srgbClr val="FF9F9F"/>
    <a:srgbClr val="FF7D7D"/>
    <a:srgbClr val="FF7C80"/>
    <a:srgbClr val="E5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hyperlink" Target="https://&#1084;&#1099;&#1088;&#1103;&#1076;&#1086;&#1084;.&#1086;&#1085;&#1083;&#1072;&#1081;&#1085;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&#1090;&#1074;&#1086;&#1103;&#1090;&#1077;&#1088;&#1088;&#1080;&#1090;&#1086;&#1088;&#1080;&#1103;.&#1086;&#1085;&#1083;&#1072;&#1081;&#1085;/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22F2749F-F5B4-40BB-85B9-996A20787D00}"/>
              </a:ext>
            </a:extLst>
          </p:cNvPr>
          <p:cNvSpPr/>
          <p:nvPr/>
        </p:nvSpPr>
        <p:spPr>
          <a:xfrm>
            <a:off x="104172" y="2443141"/>
            <a:ext cx="6648553" cy="5275016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0" y="309967"/>
            <a:ext cx="6858000" cy="18497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ПОНЯТЬ, ЧТО ТЕБЕ ИЛИ ТВОЕМУ ЗНАКОМОМУ НУЖНА ПОМОЩЬ?</a:t>
            </a:r>
            <a:endParaRPr lang="ru-RU" sz="36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FC9EAA-E826-4065-A0C9-D85E1E50CF51}"/>
              </a:ext>
            </a:extLst>
          </p:cNvPr>
          <p:cNvSpPr txBox="1"/>
          <p:nvPr/>
        </p:nvSpPr>
        <p:spPr>
          <a:xfrm>
            <a:off x="297453" y="2440371"/>
            <a:ext cx="6263094" cy="2616101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b="1" dirty="0">
                <a:latin typeface="Gill Sans Nova" panose="020B0602020104020203" pitchFamily="34" charset="0"/>
              </a:rPr>
              <a:t>	</a:t>
            </a:r>
            <a:r>
              <a:rPr lang="ru-RU" sz="2000" b="1" dirty="0">
                <a:latin typeface="Gill Sans Nova" panose="020B0602020104020203" pitchFamily="34" charset="0"/>
              </a:rPr>
              <a:t>Появились: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" panose="020B0602020104020203" pitchFamily="34" charset="0"/>
              </a:rPr>
              <a:t>проблемы со сном</a:t>
            </a:r>
            <a:r>
              <a:rPr lang="en-US" dirty="0">
                <a:latin typeface="Gill Sans Nova" panose="020B0602020104020203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" panose="020B0602020104020203" pitchFamily="34" charset="0"/>
              </a:rPr>
              <a:t>потеря/усиление аппетита</a:t>
            </a:r>
            <a:r>
              <a:rPr lang="en-US" dirty="0">
                <a:latin typeface="Gill Sans Nova" panose="020B0602020104020203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" panose="020B0602020104020203" pitchFamily="34" charset="0"/>
              </a:rPr>
              <a:t>утрата интереса к своему внешнему виду</a:t>
            </a:r>
            <a:r>
              <a:rPr lang="en-US" dirty="0">
                <a:latin typeface="Gill Sans Nova" panose="020B0602020104020203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" panose="020B0602020104020203" pitchFamily="34" charset="0"/>
              </a:rPr>
              <a:t>замкнутость</a:t>
            </a:r>
            <a:r>
              <a:rPr lang="en-US" dirty="0">
                <a:latin typeface="Gill Sans Nova" panose="020B0602020104020203" pitchFamily="34" charset="0"/>
              </a:rPr>
              <a:t>;</a:t>
            </a:r>
            <a:endParaRPr lang="ru-RU" dirty="0">
              <a:latin typeface="Gill Sans Nova" panose="020B06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Gill Sans Nova" panose="020B06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Gill Sans Nova" panose="020B06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Gill Sans Nova" panose="020B06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>
              <a:latin typeface="Gill Sans Nova" panose="020B06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" panose="020B0602020104020203" pitchFamily="34" charset="0"/>
              </a:rPr>
              <a:t>желание причинить себе физический вред</a:t>
            </a:r>
            <a:r>
              <a:rPr lang="en-US" dirty="0">
                <a:latin typeface="Gill Sans Nova" panose="020B0602020104020203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" panose="020B0602020104020203" pitchFamily="34" charset="0"/>
              </a:rPr>
              <a:t>рассуждения об отсутствии смысла жизни, перспектив и целей.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D10600-F959-49D6-B1B0-C54F7E9F7751}"/>
              </a:ext>
            </a:extLst>
          </p:cNvPr>
          <p:cNvSpPr txBox="1"/>
          <p:nvPr/>
        </p:nvSpPr>
        <p:spPr>
          <a:xfrm>
            <a:off x="297453" y="4271058"/>
            <a:ext cx="6263094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Gill Sans Nova" panose="020B0602020104020203" pitchFamily="34" charset="0"/>
              </a:rPr>
              <a:t>	</a:t>
            </a:r>
            <a:r>
              <a:rPr lang="ru-RU" sz="2000" b="1" dirty="0">
                <a:latin typeface="Gill Sans Nova" panose="020B0602020104020203" pitchFamily="34" charset="0"/>
              </a:rPr>
              <a:t>Фразы: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" panose="020B0602020104020203" pitchFamily="34" charset="0"/>
              </a:rPr>
              <a:t>Вам будет лучше без меня.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" panose="020B0602020104020203" pitchFamily="34" charset="0"/>
              </a:rPr>
              <a:t>Жизнь того не стоит.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" panose="020B0602020104020203" pitchFamily="34" charset="0"/>
              </a:rPr>
              <a:t>Когда меня не станет, ты пожалеешь.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" panose="020B0602020104020203" pitchFamily="34" charset="0"/>
              </a:rPr>
              <a:t>Не беспокойся, когда придется с этим разбираться, меня уже не будет.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" panose="020B0602020104020203" pitchFamily="34" charset="0"/>
              </a:rPr>
              <a:t>Скоро я перестану быть обузой.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" panose="020B0602020104020203" pitchFamily="34" charset="0"/>
              </a:rPr>
              <a:t>Я не могу с этим справиться. Зачем?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" panose="020B0602020104020203" pitchFamily="34" charset="0"/>
              </a:rPr>
              <a:t>Я ничего не могу сделать, чтобы что-то изменить.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" panose="020B0602020104020203" pitchFamily="34" charset="0"/>
              </a:rPr>
              <a:t>Лучше бы мне умереть.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" panose="020B0602020104020203" pitchFamily="34" charset="0"/>
              </a:rPr>
              <a:t>Лучше бы я не рождался.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" panose="020B0602020104020203" pitchFamily="34" charset="0"/>
              </a:rPr>
              <a:t>У меня нет выхода.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45A527-0CF2-4DF2-BA80-5D8DE56CD01A}"/>
              </a:ext>
            </a:extLst>
          </p:cNvPr>
          <p:cNvSpPr txBox="1"/>
          <p:nvPr/>
        </p:nvSpPr>
        <p:spPr>
          <a:xfrm>
            <a:off x="104172" y="7873181"/>
            <a:ext cx="67538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dirty="0">
                <a:solidFill>
                  <a:schemeClr val="tx1"/>
                </a:solidFill>
                <a:latin typeface="Gill Sans Nova" panose="020B0602020104020203" pitchFamily="34" charset="0"/>
              </a:rPr>
              <a:t>	Если твой друг или знакомый говорит о том, что хочет навредить себе или озвучивает настораживающие мысли – обратись ко взрослым и расскажи об этом. Это может спасти жизнь.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2287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E515A902-86BA-4873-B1E5-FD23DA778852}"/>
              </a:ext>
            </a:extLst>
          </p:cNvPr>
          <p:cNvSpPr/>
          <p:nvPr/>
        </p:nvSpPr>
        <p:spPr>
          <a:xfrm>
            <a:off x="126634" y="1597306"/>
            <a:ext cx="6604732" cy="7167870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378823"/>
            <a:ext cx="6151832" cy="133122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КУДА ОБРАТИТЬСЯ ЗА ПОМОЩЬЮ</a:t>
            </a:r>
            <a:endParaRPr lang="ru-RU" sz="2400" dirty="0">
              <a:latin typeface="Gill Sans Nova Light" panose="020B0302020104020203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450"/>
              </a:spcAft>
              <a:buAutoNum type="arabicPeriod"/>
            </a:pPr>
            <a:endParaRPr lang="ru-RU" sz="2400" dirty="0">
              <a:latin typeface="Gill Sans Nova Light" panose="020B0302020104020203" pitchFamily="34" charset="0"/>
            </a:endParaRPr>
          </a:p>
        </p:txBody>
      </p:sp>
      <p:pic>
        <p:nvPicPr>
          <p:cNvPr id="8" name="Рисунок 7" descr="Телефонная трубка со сплошной заливкой">
            <a:extLst>
              <a:ext uri="{FF2B5EF4-FFF2-40B4-BE49-F238E27FC236}">
                <a16:creationId xmlns:a16="http://schemas.microsoft.com/office/drawing/2014/main" id="{457EFE3B-C20A-464C-AB2E-F32F88A44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7299" y="3600454"/>
            <a:ext cx="914400" cy="914400"/>
          </a:xfrm>
          <a:prstGeom prst="rect">
            <a:avLst/>
          </a:prstGeom>
        </p:spPr>
      </p:pic>
      <p:pic>
        <p:nvPicPr>
          <p:cNvPr id="9" name="Рисунок 8" descr="Земля со сплошной заливкой">
            <a:extLst>
              <a:ext uri="{FF2B5EF4-FFF2-40B4-BE49-F238E27FC236}">
                <a16:creationId xmlns:a16="http://schemas.microsoft.com/office/drawing/2014/main" id="{F24783B4-E554-44CE-BA28-DD55CDF35B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6634" y="2072844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2A91A1-DE81-499A-84EB-9C3E0A863E24}"/>
              </a:ext>
            </a:extLst>
          </p:cNvPr>
          <p:cNvSpPr txBox="1"/>
          <p:nvPr/>
        </p:nvSpPr>
        <p:spPr>
          <a:xfrm>
            <a:off x="1131699" y="1710052"/>
            <a:ext cx="5159829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1. Кризисный чат для подростков и молодежи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твоятерритория.онлайн</a:t>
            </a:r>
            <a:r>
              <a:rPr lang="en-US" sz="2000" b="1" dirty="0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dirty="0"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i="0" dirty="0">
                <a:effectLst/>
                <a:latin typeface="Gill Sans Nova Light" panose="020B0302020104020203" pitchFamily="34" charset="0"/>
              </a:rPr>
              <a:t>2. Анонимный чат-бот МЫРЯДОМ.ОНЛАЙН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мырядом.онлайн</a:t>
            </a: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i="0" dirty="0">
                <a:effectLst/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3. Всероссийский детский круглосуточный телефон доверия 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i="0" dirty="0">
                <a:effectLst/>
                <a:latin typeface="Gill Sans Nova" panose="020B0602020104020203" pitchFamily="34" charset="0"/>
              </a:rPr>
              <a:t>8 800 2000 122</a:t>
            </a:r>
            <a:endParaRPr lang="ru-RU" sz="2000" dirty="0">
              <a:latin typeface="Gill Sans Nova Light" panose="020B0302020104020203" pitchFamily="34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4. Телефон доверия экстренной медико-психологической помощи г. Уфы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dirty="0">
                <a:latin typeface="Gill Sans Nova" panose="020B0602020104020203" pitchFamily="34" charset="0"/>
              </a:rPr>
              <a:t>(347) 295 - 02 - 36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5. Республиканский центр социально-психологической помощи семье, детям и молодежи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телефон доверия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273 - 09 – 00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latin typeface="Gill Sans Nova" panose="020B0602020104020203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экстренная психологическая помощь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276 - 56 - 03</a:t>
            </a:r>
          </a:p>
        </p:txBody>
      </p:sp>
    </p:spTree>
    <p:extLst>
      <p:ext uri="{BB962C8B-B14F-4D97-AF65-F5344CB8AC3E}">
        <p14:creationId xmlns:p14="http://schemas.microsoft.com/office/powerpoint/2010/main" val="2141750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1505</TotalTime>
  <Words>249</Words>
  <Application>Microsoft Office PowerPoint</Application>
  <PresentationFormat>Экран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Gill Sans Nova</vt:lpstr>
      <vt:lpstr>Gill Sans Nova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50</cp:revision>
  <dcterms:created xsi:type="dcterms:W3CDTF">2024-03-26T06:09:31Z</dcterms:created>
  <dcterms:modified xsi:type="dcterms:W3CDTF">2024-03-29T09:07:26Z</dcterms:modified>
</cp:coreProperties>
</file>