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8" r:id="rId3"/>
    <p:sldId id="280" r:id="rId4"/>
    <p:sldId id="277" r:id="rId5"/>
    <p:sldId id="279" r:id="rId6"/>
    <p:sldId id="271" r:id="rId7"/>
    <p:sldId id="281" r:id="rId8"/>
    <p:sldId id="270" r:id="rId9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10D"/>
    <a:srgbClr val="FDFDFD"/>
    <a:srgbClr val="C5E0B4"/>
    <a:srgbClr val="FFBDBD"/>
    <a:srgbClr val="FF5050"/>
    <a:srgbClr val="FF9F9F"/>
    <a:srgbClr val="FF7D7D"/>
    <a:srgbClr val="FF7C80"/>
    <a:srgbClr val="E5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B10D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hyperlink" Target="https://&#1084;&#1099;&#1088;&#1103;&#1076;&#1086;&#1084;.&#1086;&#1085;&#1083;&#1072;&#1081;&#1085;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&#1090;&#1074;&#1086;&#1103;&#1090;&#1077;&#1088;&#1088;&#1080;&#1090;&#1086;&#1088;&#1080;&#1103;.&#1086;&#1085;&#1083;&#1072;&#1081;&#1085;/" TargetMode="Externa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9" y="2915445"/>
            <a:ext cx="5910942" cy="3035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effectLst/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ПОДДЕРЖАТЬ РЕБЕНКА В НЕСТАБИЛЬНОМ ЭМОЦИОНАЛЬНОМ СОСТОЯНИИ</a:t>
            </a:r>
            <a:endParaRPr lang="ru-RU" sz="3600" dirty="0">
              <a:effectLst/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0ADF7BCF-3A7B-4E61-9C7C-10581288F9C8}"/>
              </a:ext>
            </a:extLst>
          </p:cNvPr>
          <p:cNvSpPr/>
          <p:nvPr/>
        </p:nvSpPr>
        <p:spPr>
          <a:xfrm>
            <a:off x="201362" y="7115542"/>
            <a:ext cx="6455272" cy="1754326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29C99D1C-1202-4A53-9BBC-2095911ECCAB}"/>
              </a:ext>
            </a:extLst>
          </p:cNvPr>
          <p:cNvSpPr/>
          <p:nvPr/>
        </p:nvSpPr>
        <p:spPr>
          <a:xfrm>
            <a:off x="201362" y="4923571"/>
            <a:ext cx="6455272" cy="1477328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AB1F20F6-E5C5-426E-A10C-07DBA2923B41}"/>
              </a:ext>
            </a:extLst>
          </p:cNvPr>
          <p:cNvSpPr/>
          <p:nvPr/>
        </p:nvSpPr>
        <p:spPr>
          <a:xfrm>
            <a:off x="201362" y="1620455"/>
            <a:ext cx="6455272" cy="2579226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8120DEC8-D46C-44A9-BCB1-6937DEDD7491}"/>
              </a:ext>
            </a:extLst>
          </p:cNvPr>
          <p:cNvSpPr/>
          <p:nvPr/>
        </p:nvSpPr>
        <p:spPr>
          <a:xfrm>
            <a:off x="201364" y="1256204"/>
            <a:ext cx="6455272" cy="364251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Особенности семейных взаимоотношений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4" y="125326"/>
            <a:ext cx="64552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ПРИЧИНЫ НЕГАТИВНЫХ ЭМОЦИЙ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CE2866-15ED-4BFF-8E94-11430845610B}"/>
              </a:ext>
            </a:extLst>
          </p:cNvPr>
          <p:cNvSpPr txBox="1"/>
          <p:nvPr/>
        </p:nvSpPr>
        <p:spPr>
          <a:xfrm>
            <a:off x="201364" y="1623605"/>
            <a:ext cx="645527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Gill Sans Nova Light" panose="020B0302020104020203" pitchFamily="34" charset="0"/>
              </a:rPr>
              <a:t>завышенные требования к ребенку</a:t>
            </a:r>
            <a:r>
              <a:rPr lang="en-US" dirty="0">
                <a:solidFill>
                  <a:schemeClr val="tx1"/>
                </a:solidFill>
                <a:latin typeface="Gill Sans Nova Light" panose="020B0302020104020203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конфликтные взаимоотношения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  <a:endParaRPr lang="ru-RU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постоянные обсуждения социальных и финансовых проблем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  <a:endParaRPr lang="ru-RU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отсутствие доверительных отношений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  <a:endParaRPr lang="ru-RU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обесценивание чувств ребенка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  <a:endParaRPr lang="ru-RU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жесткие установки на оценки в школе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  <a:endParaRPr lang="ru-RU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внушение чувства личной недостаточности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  <a:endParaRPr lang="ru-RU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потеря близкого человека или родственника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  <a:endParaRPr lang="ru-RU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latin typeface="Gill Sans Nova Light" panose="020B0302020104020203" pitchFamily="34" charset="0"/>
              </a:rPr>
              <a:t>гипер</a:t>
            </a:r>
            <a:r>
              <a:rPr lang="ru-RU" dirty="0">
                <a:latin typeface="Gill Sans Nova Light" panose="020B0302020104020203" pitchFamily="34" charset="0"/>
              </a:rPr>
              <a:t> или </a:t>
            </a:r>
            <a:r>
              <a:rPr lang="ru-RU" dirty="0" err="1">
                <a:latin typeface="Gill Sans Nova Light" panose="020B0302020104020203" pitchFamily="34" charset="0"/>
              </a:rPr>
              <a:t>гипоопека</a:t>
            </a:r>
            <a:r>
              <a:rPr lang="en-US" dirty="0">
                <a:latin typeface="Gill Sans Nova Light" panose="020B0302020104020203" pitchFamily="34" charset="0"/>
              </a:rPr>
              <a:t>.</a:t>
            </a:r>
            <a:endParaRPr lang="ru-RU" dirty="0">
              <a:latin typeface="Gill Sans Nova Light" panose="020B0302020104020203" pitchFamily="34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F1C5E8C1-644D-4844-B7DA-C5AE47395E47}"/>
              </a:ext>
            </a:extLst>
          </p:cNvPr>
          <p:cNvSpPr/>
          <p:nvPr/>
        </p:nvSpPr>
        <p:spPr>
          <a:xfrm>
            <a:off x="201364" y="4559320"/>
            <a:ext cx="6455272" cy="364251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Проблемы в образовательной организации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79A4A4-6459-41F9-8E38-FB152CD51AF8}"/>
              </a:ext>
            </a:extLst>
          </p:cNvPr>
          <p:cNvSpPr txBox="1"/>
          <p:nvPr/>
        </p:nvSpPr>
        <p:spPr>
          <a:xfrm>
            <a:off x="201363" y="4935073"/>
            <a:ext cx="645527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трудности в общении с одноклассниками</a:t>
            </a:r>
            <a:r>
              <a:rPr lang="en-US" dirty="0">
                <a:solidFill>
                  <a:schemeClr val="tx1"/>
                </a:solidFill>
                <a:latin typeface="Gill Sans Nova Light" panose="020B0302020104020203" pitchFamily="34" charset="0"/>
              </a:rPr>
              <a:t>;</a:t>
            </a:r>
            <a:endParaRPr lang="ru-RU" dirty="0">
              <a:solidFill>
                <a:schemeClr val="tx1"/>
              </a:solidFill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проблемы с взаимодействием и взаимопониманием с педагогами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  <a:endParaRPr lang="ru-RU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ухудшение успеваемости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  <a:endParaRPr lang="ru-RU" dirty="0">
              <a:latin typeface="Gill Sans Nova Light" panose="020B0302020104020203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сложности в усвоении образовательной программы. 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9A60C1D5-F8B3-4C45-B9F0-F47B71C32CF3}"/>
              </a:ext>
            </a:extLst>
          </p:cNvPr>
          <p:cNvSpPr/>
          <p:nvPr/>
        </p:nvSpPr>
        <p:spPr>
          <a:xfrm>
            <a:off x="201364" y="6754441"/>
            <a:ext cx="6455272" cy="364251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Личностно-эмоционально состояние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2C515D-EF1A-47C4-8878-237C0764708A}"/>
              </a:ext>
            </a:extLst>
          </p:cNvPr>
          <p:cNvSpPr txBox="1"/>
          <p:nvPr/>
        </p:nvSpPr>
        <p:spPr>
          <a:xfrm>
            <a:off x="201363" y="7147793"/>
            <a:ext cx="64552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психические нарушения и отклонения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продолжительная болезнь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неразделенная любовь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непринятие себя и своей внешности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завышенные требования к самому себе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употребление алкоголя и психоактивных веществ.</a:t>
            </a:r>
          </a:p>
        </p:txBody>
      </p:sp>
    </p:spTree>
    <p:extLst>
      <p:ext uri="{BB962C8B-B14F-4D97-AF65-F5344CB8AC3E}">
        <p14:creationId xmlns:p14="http://schemas.microsoft.com/office/powerpoint/2010/main" val="285674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F5DD5BDD-1E56-4EBC-9552-F0A3E5E40A2C}"/>
              </a:ext>
            </a:extLst>
          </p:cNvPr>
          <p:cNvSpPr/>
          <p:nvPr/>
        </p:nvSpPr>
        <p:spPr>
          <a:xfrm>
            <a:off x="201364" y="1128719"/>
            <a:ext cx="6455272" cy="7427740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590F8-E5E0-4B85-968D-75092CE0C047}"/>
              </a:ext>
            </a:extLst>
          </p:cNvPr>
          <p:cNvSpPr txBox="1"/>
          <p:nvPr/>
        </p:nvSpPr>
        <p:spPr>
          <a:xfrm>
            <a:off x="201364" y="125326"/>
            <a:ext cx="645527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ПОНЯТЬ, ЧТО НУЖНА ПОМОЩЬ?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CE2866-15ED-4BFF-8E94-11430845610B}"/>
              </a:ext>
            </a:extLst>
          </p:cNvPr>
          <p:cNvSpPr txBox="1"/>
          <p:nvPr/>
        </p:nvSpPr>
        <p:spPr>
          <a:xfrm>
            <a:off x="393539" y="1236675"/>
            <a:ext cx="6263094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Gill Sans Nova Light" panose="020B0302020104020203" pitchFamily="34" charset="0"/>
              </a:rPr>
              <a:t>	</a:t>
            </a:r>
            <a:r>
              <a:rPr lang="ru-RU" sz="2000" b="1" dirty="0">
                <a:latin typeface="Gill Sans Nova Light" panose="020B0302020104020203" pitchFamily="34" charset="0"/>
              </a:rPr>
              <a:t>У ребенка: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проблемы со сном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потеря/усиление аппетита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утрата интереса к своему внешнему виду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замкнутость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желание причинить себе физический вред</a:t>
            </a:r>
            <a:r>
              <a:rPr lang="en-US" dirty="0">
                <a:latin typeface="Gill Sans Nova Light" panose="020B0302020104020203" pitchFamily="34" charset="0"/>
              </a:rPr>
              <a:t>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рассуждения об отсутствии смысла жизни, перспектив и целей.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CDA0B0-BB6D-4AE6-BBD7-D6EEE27ED932}"/>
              </a:ext>
            </a:extLst>
          </p:cNvPr>
          <p:cNvSpPr txBox="1"/>
          <p:nvPr/>
        </p:nvSpPr>
        <p:spPr>
          <a:xfrm>
            <a:off x="393539" y="4061961"/>
            <a:ext cx="6263094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Gill Sans Nova Light" panose="020B0302020104020203" pitchFamily="34" charset="0"/>
              </a:rPr>
              <a:t>	</a:t>
            </a:r>
            <a:r>
              <a:rPr lang="ru-RU" sz="2000" b="1" dirty="0">
                <a:latin typeface="Gill Sans Nova Light" panose="020B0302020104020203" pitchFamily="34" charset="0"/>
              </a:rPr>
              <a:t>Фразы: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Вам будет лучше без меня.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Жизнь того не стоит.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Когда меня не станет, ты пожалеешь.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Не беспокойся, когда придется с этим разбираться, меня уже не будет.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Скоро я перестану быть обузой.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Я не могу с этим справиться. Зачем?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Я ничего не могу сделать, чтобы что-то изменить.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Лучше бы мне умереть.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Лучше бы я не рождался.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Gill Sans Nova Light" panose="020B0302020104020203" pitchFamily="34" charset="0"/>
              </a:rPr>
              <a:t>У меня нет выхода.</a:t>
            </a:r>
          </a:p>
        </p:txBody>
      </p:sp>
    </p:spTree>
    <p:extLst>
      <p:ext uri="{BB962C8B-B14F-4D97-AF65-F5344CB8AC3E}">
        <p14:creationId xmlns:p14="http://schemas.microsoft.com/office/powerpoint/2010/main" val="110799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B8F858-1665-4C74-B076-09C015B76793}"/>
              </a:ext>
            </a:extLst>
          </p:cNvPr>
          <p:cNvSpPr/>
          <p:nvPr/>
        </p:nvSpPr>
        <p:spPr>
          <a:xfrm>
            <a:off x="201364" y="1021780"/>
            <a:ext cx="6455272" cy="1928934"/>
          </a:xfrm>
          <a:prstGeom prst="roundRect">
            <a:avLst>
              <a:gd name="adj" fmla="val 2130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Уведомите психологическую службу, руководство учебного заведения и законных представителей ученика о возникшей ситуации с подозрением на суицидальное поведение, одновременно следя за его посещаемостью занятий.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366931C-B835-4189-B104-8D072647D238}"/>
              </a:ext>
            </a:extLst>
          </p:cNvPr>
          <p:cNvSpPr/>
          <p:nvPr/>
        </p:nvSpPr>
        <p:spPr>
          <a:xfrm>
            <a:off x="201364" y="3198651"/>
            <a:ext cx="6455272" cy="1928934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Постарайтесь привлечь максимальное количество взрослых, с которыми у подростка сложились доверительные отношения: родители, родственники, учителя и психологи. Важно установить психологический контакт с учеником и поощрить его к общению.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02D37E1-7537-4C9A-9269-D466228F8FE5}"/>
              </a:ext>
            </a:extLst>
          </p:cNvPr>
          <p:cNvSpPr/>
          <p:nvPr/>
        </p:nvSpPr>
        <p:spPr>
          <a:xfrm>
            <a:off x="201364" y="5375522"/>
            <a:ext cx="6455272" cy="1928934"/>
          </a:xfrm>
          <a:prstGeom prst="roundRect">
            <a:avLst>
              <a:gd name="adj" fmla="val 2130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Будьте готовы оказать помощь - в индивидуальной беседе с учеником важно обозначить замеченные изменения в его эмоциональном состоянии, образе жизни и поведении. Активно поддерживайте и оказывайте помощь ребенку.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86D1228-DB0D-46D9-8A21-D5774962A077}"/>
              </a:ext>
            </a:extLst>
          </p:cNvPr>
          <p:cNvSpPr/>
          <p:nvPr/>
        </p:nvSpPr>
        <p:spPr>
          <a:xfrm>
            <a:off x="201364" y="7552393"/>
            <a:ext cx="6455272" cy="1381590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Познакомьтесь с методическими материалами по профилактике суицидального поведения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5C1A4-A8AB-4359-BBEB-6F7CC00A6C00}"/>
              </a:ext>
            </a:extLst>
          </p:cNvPr>
          <p:cNvSpPr txBox="1"/>
          <p:nvPr/>
        </p:nvSpPr>
        <p:spPr>
          <a:xfrm>
            <a:off x="201364" y="250623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ПОМОЧЬ И ПОДДЕРЖАТЬ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7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B8F858-1665-4C74-B076-09C015B76793}"/>
              </a:ext>
            </a:extLst>
          </p:cNvPr>
          <p:cNvSpPr/>
          <p:nvPr/>
        </p:nvSpPr>
        <p:spPr>
          <a:xfrm>
            <a:off x="201364" y="1021780"/>
            <a:ext cx="6455272" cy="1928934"/>
          </a:xfrm>
          <a:prstGeom prst="roundRect">
            <a:avLst>
              <a:gd name="adj" fmla="val 2130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Установите эмоциональное состояния подростка. В случае угрозы суицидального поведения необходима психологическая поддержка, поэтому обращение в психологическую службу образовательного учреждения должно быть незамедлительным.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2366931C-B835-4189-B104-8D072647D238}"/>
              </a:ext>
            </a:extLst>
          </p:cNvPr>
          <p:cNvSpPr/>
          <p:nvPr/>
        </p:nvSpPr>
        <p:spPr>
          <a:xfrm>
            <a:off x="201364" y="3198651"/>
            <a:ext cx="6455272" cy="1373349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Обратите внимание на активность ребенка в социальных сетях, так как иногда дети могут выкладывать предсмертные записи на своих страницах.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02D37E1-7537-4C9A-9269-D466228F8FE5}"/>
              </a:ext>
            </a:extLst>
          </p:cNvPr>
          <p:cNvSpPr/>
          <p:nvPr/>
        </p:nvSpPr>
        <p:spPr>
          <a:xfrm>
            <a:off x="201364" y="4819937"/>
            <a:ext cx="6455272" cy="1928934"/>
          </a:xfrm>
          <a:prstGeom prst="roundRect">
            <a:avLst>
              <a:gd name="adj" fmla="val 21306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Организуйте групповые тренинги по повышению уровня жизненной устойчивости и развитию навыков борьбы со стрессом с участием психолога учебного заведения.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86D1228-DB0D-46D9-8A21-D5774962A077}"/>
              </a:ext>
            </a:extLst>
          </p:cNvPr>
          <p:cNvSpPr/>
          <p:nvPr/>
        </p:nvSpPr>
        <p:spPr>
          <a:xfrm>
            <a:off x="201364" y="6996808"/>
            <a:ext cx="6455272" cy="1282443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ill Sans Nova" panose="020B0602020104020203" pitchFamily="34" charset="0"/>
              </a:rPr>
              <a:t>Проведите групповые мероприятия по развитию и досугу с целью стимулирования активности обучающихся и укрепления их убеждения в ценности жизни.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5C1A4-A8AB-4359-BBEB-6F7CC00A6C00}"/>
              </a:ext>
            </a:extLst>
          </p:cNvPr>
          <p:cNvSpPr txBox="1"/>
          <p:nvPr/>
        </p:nvSpPr>
        <p:spPr>
          <a:xfrm>
            <a:off x="201364" y="250623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ПОМОЧЬ И ПОДДЕРЖАТЬ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3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188595" y="946663"/>
            <a:ext cx="6480809" cy="786205"/>
          </a:xfrm>
          <a:prstGeom prst="roundRect">
            <a:avLst>
              <a:gd name="adj" fmla="val 50000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РЕБЕНОК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БЕЗНАДЕЖНО. НЕТ СМЫСЛА ЖИТЬ.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B8F858-1665-4C74-B076-09C015B76793}"/>
              </a:ext>
            </a:extLst>
          </p:cNvPr>
          <p:cNvSpPr/>
          <p:nvPr/>
        </p:nvSpPr>
        <p:spPr>
          <a:xfrm>
            <a:off x="188594" y="1901043"/>
            <a:ext cx="6480809" cy="1076977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1813"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Иногда мы все находимся в тупике, но это не значит, что выхода нет. Можно сделать шаг назад и поискать другие пути решения проблемы.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Значок &quot;Галочка1&quot; контур">
            <a:extLst>
              <a:ext uri="{FF2B5EF4-FFF2-40B4-BE49-F238E27FC236}">
                <a16:creationId xmlns:a16="http://schemas.microsoft.com/office/drawing/2014/main" id="{2F83E5F3-3A95-48D2-AEC2-767CCEC27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996" y="1901043"/>
            <a:ext cx="470975" cy="4709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95EBC07-2BD4-41F9-9E92-1C60BD5C3D09}"/>
              </a:ext>
            </a:extLst>
          </p:cNvPr>
          <p:cNvSpPr txBox="1"/>
          <p:nvPr/>
        </p:nvSpPr>
        <p:spPr>
          <a:xfrm>
            <a:off x="201362" y="202123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ГОВОРИТЬ?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A7E41E3-02C5-47BB-A3EE-1A2F791A803C}"/>
              </a:ext>
            </a:extLst>
          </p:cNvPr>
          <p:cNvSpPr/>
          <p:nvPr/>
        </p:nvSpPr>
        <p:spPr>
          <a:xfrm>
            <a:off x="175824" y="3539735"/>
            <a:ext cx="6480809" cy="786205"/>
          </a:xfrm>
          <a:prstGeom prst="roundRect">
            <a:avLst>
              <a:gd name="adj" fmla="val 50000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РЕБЕНОК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ХОЧЕТСЯ ПЛАКАТЬ И ДУМАТЬ О ХУДШЕМ.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9D6E6149-ED9F-46B6-A16B-09BECFB6D295}"/>
              </a:ext>
            </a:extLst>
          </p:cNvPr>
          <p:cNvSpPr/>
          <p:nvPr/>
        </p:nvSpPr>
        <p:spPr>
          <a:xfrm>
            <a:off x="175823" y="4494115"/>
            <a:ext cx="6480809" cy="1076977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1813"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В эмоциях нет ничего неправильного. Если хочется плакать, то плачь. Если хочется кричать – кричи. Позволь эмоциям выйти наружу.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 descr="Значок &quot;Галочка1&quot; контур">
            <a:extLst>
              <a:ext uri="{FF2B5EF4-FFF2-40B4-BE49-F238E27FC236}">
                <a16:creationId xmlns:a16="http://schemas.microsoft.com/office/drawing/2014/main" id="{651E463E-19FE-469F-8F67-7211E0D4A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689" y="4494115"/>
            <a:ext cx="470975" cy="470975"/>
          </a:xfrm>
          <a:prstGeom prst="rect">
            <a:avLst/>
          </a:prstGeom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335F9924-8BDD-400B-B894-42439631AF20}"/>
              </a:ext>
            </a:extLst>
          </p:cNvPr>
          <p:cNvSpPr/>
          <p:nvPr/>
        </p:nvSpPr>
        <p:spPr>
          <a:xfrm>
            <a:off x="175822" y="6132807"/>
            <a:ext cx="6480809" cy="786205"/>
          </a:xfrm>
          <a:prstGeom prst="roundRect">
            <a:avLst>
              <a:gd name="adj" fmla="val 50000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РЕБЕНОК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БОЛЬ НЕВЫНОСИМА.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412A5D23-E56D-4C95-8E28-DD14FC4A94A9}"/>
              </a:ext>
            </a:extLst>
          </p:cNvPr>
          <p:cNvSpPr/>
          <p:nvPr/>
        </p:nvSpPr>
        <p:spPr>
          <a:xfrm>
            <a:off x="188593" y="7120360"/>
            <a:ext cx="6480809" cy="1076977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1813"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В жизни бывают очень болезненные моменты. Что причиняет тебе боль сейчас? Проговори, напиши или нарисуй её. Когда ты её видишь, с ней легче справиться.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 descr="Значок &quot;Галочка1&quot; контур">
            <a:extLst>
              <a:ext uri="{FF2B5EF4-FFF2-40B4-BE49-F238E27FC236}">
                <a16:creationId xmlns:a16="http://schemas.microsoft.com/office/drawing/2014/main" id="{EE07A0C6-7A7E-4AC0-B667-AF086E6E8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226" y="6948290"/>
            <a:ext cx="470975" cy="4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1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A12E13F-5F9A-405B-9A33-59CA170835F9}"/>
              </a:ext>
            </a:extLst>
          </p:cNvPr>
          <p:cNvSpPr/>
          <p:nvPr/>
        </p:nvSpPr>
        <p:spPr>
          <a:xfrm>
            <a:off x="188595" y="946663"/>
            <a:ext cx="6480809" cy="786205"/>
          </a:xfrm>
          <a:prstGeom prst="roundRect">
            <a:avLst>
              <a:gd name="adj" fmla="val 50000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РЕБЕНОК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 БЕСПОЛЕЗНО. Я НИКОМУ НЕ НУЖЕН.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B8F858-1665-4C74-B076-09C015B76793}"/>
              </a:ext>
            </a:extLst>
          </p:cNvPr>
          <p:cNvSpPr/>
          <p:nvPr/>
        </p:nvSpPr>
        <p:spPr>
          <a:xfrm>
            <a:off x="188594" y="1901043"/>
            <a:ext cx="6480809" cy="1076977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1813"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Вокруг тебе люди, которым ты небезразличен. Люди иногда забывают говорить друг другу важные слова. Но ты нам дорог и нужен.</a:t>
            </a:r>
          </a:p>
        </p:txBody>
      </p:sp>
      <p:pic>
        <p:nvPicPr>
          <p:cNvPr id="5" name="Рисунок 4" descr="Значок &quot;Галочка1&quot; контур">
            <a:extLst>
              <a:ext uri="{FF2B5EF4-FFF2-40B4-BE49-F238E27FC236}">
                <a16:creationId xmlns:a16="http://schemas.microsoft.com/office/drawing/2014/main" id="{2F83E5F3-3A95-48D2-AEC2-767CCEC27C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996" y="1901043"/>
            <a:ext cx="470975" cy="4709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95EBC07-2BD4-41F9-9E92-1C60BD5C3D09}"/>
              </a:ext>
            </a:extLst>
          </p:cNvPr>
          <p:cNvSpPr txBox="1"/>
          <p:nvPr/>
        </p:nvSpPr>
        <p:spPr>
          <a:xfrm>
            <a:off x="201362" y="202123"/>
            <a:ext cx="64552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КАК ГОВОРИТЬ?</a:t>
            </a:r>
            <a:endParaRPr lang="ru-RU" sz="28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AA7E41E3-02C5-47BB-A3EE-1A2F791A803C}"/>
              </a:ext>
            </a:extLst>
          </p:cNvPr>
          <p:cNvSpPr/>
          <p:nvPr/>
        </p:nvSpPr>
        <p:spPr>
          <a:xfrm>
            <a:off x="175824" y="3539735"/>
            <a:ext cx="6480809" cy="786205"/>
          </a:xfrm>
          <a:prstGeom prst="roundRect">
            <a:avLst>
              <a:gd name="adj" fmla="val 50000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РЕБЕНОК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В ОТЧАЯНИИ.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9D6E6149-ED9F-46B6-A16B-09BECFB6D295}"/>
              </a:ext>
            </a:extLst>
          </p:cNvPr>
          <p:cNvSpPr/>
          <p:nvPr/>
        </p:nvSpPr>
        <p:spPr>
          <a:xfrm>
            <a:off x="175823" y="4494115"/>
            <a:ext cx="6480809" cy="1076977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1813"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Да, тебе сейчас плохо и кажется, что нельзя ничего исправить. Попробуй остановиться и подумать, с кем ты можешь поговорить и кому доверять? Расскажи ему.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 descr="Значок &quot;Галочка1&quot; контур">
            <a:extLst>
              <a:ext uri="{FF2B5EF4-FFF2-40B4-BE49-F238E27FC236}">
                <a16:creationId xmlns:a16="http://schemas.microsoft.com/office/drawing/2014/main" id="{651E463E-19FE-469F-8F67-7211E0D4A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689" y="4494115"/>
            <a:ext cx="470975" cy="470975"/>
          </a:xfrm>
          <a:prstGeom prst="rect">
            <a:avLst/>
          </a:prstGeom>
        </p:spPr>
      </p:pic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335F9924-8BDD-400B-B894-42439631AF20}"/>
              </a:ext>
            </a:extLst>
          </p:cNvPr>
          <p:cNvSpPr/>
          <p:nvPr/>
        </p:nvSpPr>
        <p:spPr>
          <a:xfrm>
            <a:off x="175822" y="6132807"/>
            <a:ext cx="6480809" cy="786205"/>
          </a:xfrm>
          <a:prstGeom prst="roundRect">
            <a:avLst>
              <a:gd name="adj" fmla="val 50000"/>
            </a:avLst>
          </a:prstGeom>
          <a:solidFill>
            <a:srgbClr val="FDFDFD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Gill Sans Nova" panose="020B0602020104020203" pitchFamily="34" charset="0"/>
              </a:rPr>
              <a:t>ЕСЛИ РЕБЕНОК ГОВОРИТ:</a:t>
            </a:r>
          </a:p>
          <a:p>
            <a:pPr algn="ctr"/>
            <a:r>
              <a:rPr lang="ru-RU" sz="2400" i="1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ВСЕМ БУДЕТ ЛУЧШЕ БЕЗ МЕНЯ.</a:t>
            </a:r>
            <a:endParaRPr lang="ru-RU" sz="2000" i="1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412A5D23-E56D-4C95-8E28-DD14FC4A94A9}"/>
              </a:ext>
            </a:extLst>
          </p:cNvPr>
          <p:cNvSpPr/>
          <p:nvPr/>
        </p:nvSpPr>
        <p:spPr>
          <a:xfrm>
            <a:off x="188593" y="7120360"/>
            <a:ext cx="6480809" cy="1076977"/>
          </a:xfrm>
          <a:prstGeom prst="roundRect">
            <a:avLst>
              <a:gd name="adj" fmla="val 21306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1813" algn="ctr"/>
            <a:r>
              <a:rPr lang="ru-RU" dirty="0">
                <a:solidFill>
                  <a:schemeClr val="tx1"/>
                </a:solidFill>
                <a:latin typeface="Gill Sans Nova" panose="020B0602020104020203" pitchFamily="34" charset="0"/>
              </a:rPr>
              <a:t>Мы тебя любим и ценим. Нам будет невыносимо больно без тебя. Поговори с нами, мы обязательно тебя выслушаем и поможем тебе.</a:t>
            </a:r>
            <a:endParaRPr lang="ru-RU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 descr="Значок &quot;Галочка1&quot; контур">
            <a:extLst>
              <a:ext uri="{FF2B5EF4-FFF2-40B4-BE49-F238E27FC236}">
                <a16:creationId xmlns:a16="http://schemas.microsoft.com/office/drawing/2014/main" id="{EE07A0C6-7A7E-4AC0-B667-AF086E6E82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996" y="7129140"/>
            <a:ext cx="470975" cy="47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5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E515A902-86BA-4873-B1E5-FD23DA778852}"/>
              </a:ext>
            </a:extLst>
          </p:cNvPr>
          <p:cNvSpPr/>
          <p:nvPr/>
        </p:nvSpPr>
        <p:spPr>
          <a:xfrm>
            <a:off x="126634" y="1597306"/>
            <a:ext cx="6604732" cy="7167870"/>
          </a:xfrm>
          <a:prstGeom prst="roundRect">
            <a:avLst>
              <a:gd name="adj" fmla="val 6782"/>
            </a:avLst>
          </a:prstGeom>
          <a:solidFill>
            <a:srgbClr val="FDFDFD">
              <a:alpha val="67843"/>
            </a:srgb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Gill Sans Nova" panose="020B0602020104020203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DCC5480-E7A6-4F53-93C8-5B4299010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084" y="378823"/>
            <a:ext cx="6151832" cy="1331229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200" b="1" dirty="0">
                <a:latin typeface="Gill Sans Nova" panose="020B0602020104020203" pitchFamily="34" charset="0"/>
                <a:cs typeface="Times New Roman" panose="02020603050405020304" pitchFamily="18" charset="0"/>
              </a:rPr>
              <a:t>КУДА ОБРАТИТЬСЯ ЗА ПОМОЩЬЮ</a:t>
            </a:r>
            <a:endParaRPr lang="ru-RU" sz="2400" dirty="0">
              <a:latin typeface="Gill Sans Nova Light" panose="020B0302020104020203" pitchFamily="34" charset="0"/>
            </a:endParaRPr>
          </a:p>
          <a:p>
            <a:pPr marL="257175" indent="-257175" algn="just">
              <a:lnSpc>
                <a:spcPct val="107000"/>
              </a:lnSpc>
              <a:spcAft>
                <a:spcPts val="450"/>
              </a:spcAft>
              <a:buAutoNum type="arabicPeriod"/>
            </a:pPr>
            <a:endParaRPr lang="ru-RU" sz="2400" dirty="0">
              <a:latin typeface="Gill Sans Nova Light" panose="020B0302020104020203" pitchFamily="34" charset="0"/>
            </a:endParaRPr>
          </a:p>
        </p:txBody>
      </p:sp>
      <p:pic>
        <p:nvPicPr>
          <p:cNvPr id="8" name="Рисунок 7" descr="Телефонная трубка со сплошной заливкой">
            <a:extLst>
              <a:ext uri="{FF2B5EF4-FFF2-40B4-BE49-F238E27FC236}">
                <a16:creationId xmlns:a16="http://schemas.microsoft.com/office/drawing/2014/main" id="{457EFE3B-C20A-464C-AB2E-F32F88A44E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299" y="3600454"/>
            <a:ext cx="914400" cy="914400"/>
          </a:xfrm>
          <a:prstGeom prst="rect">
            <a:avLst/>
          </a:prstGeom>
        </p:spPr>
      </p:pic>
      <p:pic>
        <p:nvPicPr>
          <p:cNvPr id="9" name="Рисунок 8" descr="Земля со сплошной заливкой">
            <a:extLst>
              <a:ext uri="{FF2B5EF4-FFF2-40B4-BE49-F238E27FC236}">
                <a16:creationId xmlns:a16="http://schemas.microsoft.com/office/drawing/2014/main" id="{F24783B4-E554-44CE-BA28-DD55CDF35B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634" y="2072844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2A91A1-DE81-499A-84EB-9C3E0A863E24}"/>
              </a:ext>
            </a:extLst>
          </p:cNvPr>
          <p:cNvSpPr txBox="1"/>
          <p:nvPr/>
        </p:nvSpPr>
        <p:spPr>
          <a:xfrm>
            <a:off x="1131699" y="1710052"/>
            <a:ext cx="5159829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b="0" i="0" dirty="0">
                <a:effectLst/>
                <a:latin typeface="Gill Sans Nova Light" panose="020B0302020104020203" pitchFamily="34" charset="0"/>
              </a:rPr>
              <a:t>1. Кризисный чат для подростков и молодежи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твоятерритория.онлайн</a:t>
            </a:r>
            <a:r>
              <a:rPr lang="en-US" sz="2000" b="1" dirty="0">
                <a:latin typeface="Gill Sans Nova" panose="020B06020201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dirty="0"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i="0" dirty="0">
                <a:effectLst/>
                <a:latin typeface="Gill Sans Nova Light" panose="020B0302020104020203" pitchFamily="34" charset="0"/>
              </a:rPr>
              <a:t>2. Анонимный чат-бот МЫРЯДОМ.ОНЛАЙН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ru-RU" sz="2000" b="1" dirty="0" err="1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мырядом.онлайн</a:t>
            </a:r>
            <a:r>
              <a:rPr lang="en-US" sz="2000" b="1" dirty="0">
                <a:latin typeface="Gill Sans Nova" panose="020B06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ru-RU" sz="2000" b="1" i="0" dirty="0">
                <a:effectLst/>
                <a:latin typeface="Gill Sans Nova" panose="020B0602020104020203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3. Всероссийский детский круглосуточный телефон доверия 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i="0" dirty="0">
                <a:effectLst/>
                <a:latin typeface="Gill Sans Nova" panose="020B0602020104020203" pitchFamily="34" charset="0"/>
              </a:rPr>
              <a:t>8 800 2000 122</a:t>
            </a:r>
            <a:endParaRPr lang="ru-RU" sz="2000" dirty="0">
              <a:latin typeface="Gill Sans Nova Light" panose="020B03020201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4. Телефон доверия экстренной медико-психологической помощи г. Уфы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ru-RU" sz="2000" b="1" dirty="0">
                <a:latin typeface="Gill Sans Nova" panose="020B0602020104020203" pitchFamily="34" charset="0"/>
              </a:rPr>
              <a:t>(347) 295 - 02 - 36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ru-RU" sz="2000" dirty="0">
                <a:latin typeface="Gill Sans Nova Light" panose="020B0302020104020203" pitchFamily="34" charset="0"/>
              </a:rPr>
              <a:t>5. Республиканский центр социально-психологической помощи семье, детям и молодежи</a:t>
            </a: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телефон доверия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273 - 09 – 00</a:t>
            </a:r>
          </a:p>
          <a:p>
            <a:pPr algn="ctr">
              <a:lnSpc>
                <a:spcPct val="100000"/>
              </a:lnSpc>
            </a:pPr>
            <a:endParaRPr lang="ru-RU" sz="2000" b="1" dirty="0">
              <a:latin typeface="Gill Sans Nova" panose="020B060202010402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dirty="0">
                <a:latin typeface="Gill Sans Nova Light" panose="020B0302020104020203" pitchFamily="34" charset="0"/>
              </a:rPr>
              <a:t>экстренная психологическая помощь </a:t>
            </a:r>
          </a:p>
          <a:p>
            <a:pPr algn="ctr">
              <a:lnSpc>
                <a:spcPct val="100000"/>
              </a:lnSpc>
            </a:pPr>
            <a:r>
              <a:rPr lang="ru-RU" sz="2000" b="1" dirty="0">
                <a:latin typeface="Gill Sans Nova" panose="020B0602020104020203" pitchFamily="34" charset="0"/>
              </a:rPr>
              <a:t>(347) 276 - 56 - 03</a:t>
            </a:r>
          </a:p>
        </p:txBody>
      </p:sp>
    </p:spTree>
    <p:extLst>
      <p:ext uri="{BB962C8B-B14F-4D97-AF65-F5344CB8AC3E}">
        <p14:creationId xmlns:p14="http://schemas.microsoft.com/office/powerpoint/2010/main" val="2141750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1499</TotalTime>
  <Words>749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48</cp:revision>
  <dcterms:created xsi:type="dcterms:W3CDTF">2024-03-26T06:09:31Z</dcterms:created>
  <dcterms:modified xsi:type="dcterms:W3CDTF">2024-03-29T09:06:53Z</dcterms:modified>
</cp:coreProperties>
</file>