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0" r:id="rId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852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90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037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2010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82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23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462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995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897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954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BD6B7-48E8-457F-8A49-C4B3717285B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216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BD6B7-48E8-457F-8A49-C4B3717285B4}" type="datetimeFigureOut">
              <a:rPr lang="ru-RU" smtClean="0"/>
              <a:t>26.03.2024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EAFFF-042D-4127-82A2-101D6EACD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67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png"/><Relationship Id="rId9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Рисунок 55" descr="Изображение выглядит как зарисовка, искусство, черно-белый, иллюстрация&#10;&#10;Автоматически созданное описание со средним доверительным уровнем">
            <a:extLst>
              <a:ext uri="{FF2B5EF4-FFF2-40B4-BE49-F238E27FC236}">
                <a16:creationId xmlns:a16="http://schemas.microsoft.com/office/drawing/2014/main" id="{196B37FF-A52F-4166-BD1A-528302C480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90" r="4900"/>
          <a:stretch/>
        </p:blipFill>
        <p:spPr>
          <a:xfrm>
            <a:off x="0" y="7111465"/>
            <a:ext cx="6858000" cy="1905071"/>
          </a:xfrm>
          <a:prstGeom prst="rect">
            <a:avLst/>
          </a:prstGeom>
        </p:spPr>
      </p:pic>
      <p:pic>
        <p:nvPicPr>
          <p:cNvPr id="54" name="Рисунок 53">
            <a:extLst>
              <a:ext uri="{FF2B5EF4-FFF2-40B4-BE49-F238E27FC236}">
                <a16:creationId xmlns:a16="http://schemas.microsoft.com/office/drawing/2014/main" id="{FF9F9E94-ECAD-4A47-A63B-1EAA71AF678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19" r="23333"/>
          <a:stretch/>
        </p:blipFill>
        <p:spPr>
          <a:xfrm>
            <a:off x="0" y="4393707"/>
            <a:ext cx="6858000" cy="1810155"/>
          </a:xfrm>
          <a:prstGeom prst="rect">
            <a:avLst/>
          </a:prstGeom>
        </p:spPr>
      </p:pic>
      <p:pic>
        <p:nvPicPr>
          <p:cNvPr id="52" name="Рисунок 51">
            <a:extLst>
              <a:ext uri="{FF2B5EF4-FFF2-40B4-BE49-F238E27FC236}">
                <a16:creationId xmlns:a16="http://schemas.microsoft.com/office/drawing/2014/main" id="{C52C58FE-4651-4219-B272-AC0007182059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8" r="3942"/>
          <a:stretch/>
        </p:blipFill>
        <p:spPr>
          <a:xfrm>
            <a:off x="-2" y="1978200"/>
            <a:ext cx="6858000" cy="1570346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B06A1CF6-0E72-4BC0-B199-4D093575A212}"/>
              </a:ext>
            </a:extLst>
          </p:cNvPr>
          <p:cNvSpPr txBox="1"/>
          <p:nvPr/>
        </p:nvSpPr>
        <p:spPr>
          <a:xfrm>
            <a:off x="473528" y="2160001"/>
            <a:ext cx="5938158" cy="12673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1800" dirty="0">
                <a:latin typeface="Gill Sans Nova Light" panose="020B0302020104020203" pitchFamily="34" charset="0"/>
              </a:rPr>
              <a:t>	Педагог должен немедленно обратить внимание, принять соответствующие меры, начать вести дневник инцидентов, в котором будут зафиксированы все случаи и письменные пояснения сторон.</a:t>
            </a:r>
            <a:endParaRPr lang="ru-RU" sz="1800" dirty="0"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D3DA891C-5E70-477C-B6D3-02E2157DB8A9}"/>
              </a:ext>
            </a:extLst>
          </p:cNvPr>
          <p:cNvSpPr/>
          <p:nvPr/>
        </p:nvSpPr>
        <p:spPr>
          <a:xfrm>
            <a:off x="862695" y="1350000"/>
            <a:ext cx="5548991" cy="675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tx1"/>
                </a:solidFill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игнорировать и не преуменьшать значение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473528" y="84993"/>
            <a:ext cx="5910942" cy="8686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24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Действия педагога в случаях проявлений травли обучающимися</a:t>
            </a:r>
            <a:endParaRPr lang="ru-RU" sz="2400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 descr="Значок 1 контур">
            <a:extLst>
              <a:ext uri="{FF2B5EF4-FFF2-40B4-BE49-F238E27FC236}">
                <a16:creationId xmlns:a16="http://schemas.microsoft.com/office/drawing/2014/main" id="{AC967437-004E-4C71-AE00-8E24C0EAFC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6312" y="1080000"/>
            <a:ext cx="685800" cy="685800"/>
          </a:xfrm>
          <a:prstGeom prst="rect">
            <a:avLst/>
          </a:prstGeom>
        </p:spPr>
      </p:pic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id="{72D6944E-B4A5-48CB-B512-EF55CD245BB1}"/>
              </a:ext>
            </a:extLst>
          </p:cNvPr>
          <p:cNvSpPr/>
          <p:nvPr/>
        </p:nvSpPr>
        <p:spPr>
          <a:xfrm>
            <a:off x="862695" y="4050000"/>
            <a:ext cx="5548991" cy="675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tx1"/>
                </a:solidFill>
                <a:latin typeface="Gill Sans Nova" panose="020B0602020104020203" pitchFamily="34" charset="0"/>
              </a:rPr>
              <a:t>Занять четкую и ясную позицию</a:t>
            </a:r>
            <a:endParaRPr lang="ru-RU" sz="21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2" name="Рисунок 21" descr="Значок со сплошной заливкой">
            <a:extLst>
              <a:ext uri="{FF2B5EF4-FFF2-40B4-BE49-F238E27FC236}">
                <a16:creationId xmlns:a16="http://schemas.microsoft.com/office/drawing/2014/main" id="{D694571E-86DA-4962-B4B1-5BC1F36F576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500" y="3780000"/>
            <a:ext cx="685800" cy="685800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710BEC79-27A6-4744-88B7-755A56E035C7}"/>
              </a:ext>
            </a:extLst>
          </p:cNvPr>
          <p:cNvSpPr txBox="1"/>
          <p:nvPr/>
        </p:nvSpPr>
        <p:spPr>
          <a:xfrm>
            <a:off x="459920" y="4860000"/>
            <a:ext cx="59381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latin typeface="Gill Sans Nova Light" panose="020B0302020104020203" pitchFamily="34" charset="0"/>
              </a:rPr>
              <a:t>	Преподаватель должен четко и однозначно выразить свою позицию о недопустимости травли, тем самым показывая агрессору и окружающим необходимость изменений в поведении и отношении к ситуации.</a:t>
            </a:r>
          </a:p>
        </p:txBody>
      </p: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1426D96C-3D60-4691-9B91-FBD09C5D2FF6}"/>
              </a:ext>
            </a:extLst>
          </p:cNvPr>
          <p:cNvSpPr/>
          <p:nvPr/>
        </p:nvSpPr>
        <p:spPr>
          <a:xfrm>
            <a:off x="835479" y="6750000"/>
            <a:ext cx="5548991" cy="675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tx1"/>
                </a:solidFill>
                <a:latin typeface="Gill Sans Nova" panose="020B0602020104020203" pitchFamily="34" charset="0"/>
              </a:rPr>
              <a:t>Организовать беседу с классом</a:t>
            </a:r>
            <a:endParaRPr lang="ru-RU" sz="21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07AE39-51BB-4982-A48C-F53E17BD4F77}"/>
              </a:ext>
            </a:extLst>
          </p:cNvPr>
          <p:cNvSpPr txBox="1"/>
          <p:nvPr/>
        </p:nvSpPr>
        <p:spPr>
          <a:xfrm>
            <a:off x="473528" y="7560000"/>
            <a:ext cx="59381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latin typeface="Gill Sans Nova Light" panose="020B0302020104020203" pitchFamily="34" charset="0"/>
              </a:rPr>
              <a:t>	Класс всегда лучше преподавателя информирован о происходящем, поэтому прямой разговор о наличии проблемной ситуации снимет покров "тайны" и даст сигнал о неприемлемости травли.</a:t>
            </a:r>
          </a:p>
        </p:txBody>
      </p:sp>
      <p:pic>
        <p:nvPicPr>
          <p:cNvPr id="28" name="Рисунок 27" descr="Значок 3 контур">
            <a:extLst>
              <a:ext uri="{FF2B5EF4-FFF2-40B4-BE49-F238E27FC236}">
                <a16:creationId xmlns:a16="http://schemas.microsoft.com/office/drawing/2014/main" id="{0A812587-BA4E-461E-BAA1-D27D8D64CE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500" y="64800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87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7D70438-6128-4E8B-897B-58C9D4D7335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5" r="22745"/>
          <a:stretch/>
        </p:blipFill>
        <p:spPr>
          <a:xfrm>
            <a:off x="0" y="1765800"/>
            <a:ext cx="6858000" cy="1728591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D114ECB-F388-4119-8595-572BA69CE9D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325" r="3110"/>
          <a:stretch/>
        </p:blipFill>
        <p:spPr>
          <a:xfrm>
            <a:off x="-1" y="4684037"/>
            <a:ext cx="6858001" cy="1744200"/>
          </a:xfrm>
          <a:prstGeom prst="rect">
            <a:avLst/>
          </a:prstGeom>
        </p:spPr>
      </p:pic>
      <p:pic>
        <p:nvPicPr>
          <p:cNvPr id="9" name="Рисунок 8" descr="Изображение выглядит как зарисовка, рисунок, искусство, черно-белый&#10;&#10;Автоматически созданное описание">
            <a:extLst>
              <a:ext uri="{FF2B5EF4-FFF2-40B4-BE49-F238E27FC236}">
                <a16:creationId xmlns:a16="http://schemas.microsoft.com/office/drawing/2014/main" id="{3DC544A6-B27D-4CD2-AEEA-58F62B38A08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86" r="7361"/>
          <a:stretch/>
        </p:blipFill>
        <p:spPr>
          <a:xfrm>
            <a:off x="-1" y="7066957"/>
            <a:ext cx="6858001" cy="1992051"/>
          </a:xfrm>
          <a:prstGeom prst="rect">
            <a:avLst/>
          </a:prstGeom>
        </p:spPr>
      </p:pic>
      <p:sp>
        <p:nvSpPr>
          <p:cNvPr id="42" name="TextBox 41">
            <a:extLst>
              <a:ext uri="{FF2B5EF4-FFF2-40B4-BE49-F238E27FC236}">
                <a16:creationId xmlns:a16="http://schemas.microsoft.com/office/drawing/2014/main" id="{B06A1CF6-0E72-4BC0-B199-4D093575A212}"/>
              </a:ext>
            </a:extLst>
          </p:cNvPr>
          <p:cNvSpPr txBox="1"/>
          <p:nvPr/>
        </p:nvSpPr>
        <p:spPr>
          <a:xfrm>
            <a:off x="473528" y="2160001"/>
            <a:ext cx="5938158" cy="12673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600"/>
              </a:spcAft>
            </a:pPr>
            <a:r>
              <a:rPr lang="ru-RU" sz="1800" dirty="0">
                <a:latin typeface="Gill Sans Nova Light" panose="020B0302020104020203" pitchFamily="34" charset="0"/>
              </a:rPr>
              <a:t>	Педагогический состав должен быть осведомлен о наличии проблем с травлей и взять ситуацию под контроль. </a:t>
            </a:r>
            <a:br>
              <a:rPr lang="ru-RU" sz="1800" dirty="0">
                <a:latin typeface="Gill Sans Nova Light" panose="020B0302020104020203" pitchFamily="34" charset="0"/>
              </a:rPr>
            </a:br>
            <a:r>
              <a:rPr lang="ru-RU" sz="1800" dirty="0">
                <a:latin typeface="Gill Sans Nova Light" panose="020B0302020104020203" pitchFamily="34" charset="0"/>
              </a:rPr>
              <a:t>В особо сложных случаях необходимо обратиться за помощью извне.</a:t>
            </a:r>
            <a:endParaRPr lang="ru-RU" sz="1800" dirty="0">
              <a:latin typeface="Gill Sans Nova Light" panose="020B03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: скругленные углы 37">
            <a:extLst>
              <a:ext uri="{FF2B5EF4-FFF2-40B4-BE49-F238E27FC236}">
                <a16:creationId xmlns:a16="http://schemas.microsoft.com/office/drawing/2014/main" id="{D3DA891C-5E70-477C-B6D3-02E2157DB8A9}"/>
              </a:ext>
            </a:extLst>
          </p:cNvPr>
          <p:cNvSpPr/>
          <p:nvPr/>
        </p:nvSpPr>
        <p:spPr>
          <a:xfrm>
            <a:off x="862695" y="1350000"/>
            <a:ext cx="5548991" cy="675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tx1"/>
                </a:solidFill>
                <a:latin typeface="Gill Sans Nova" panose="020B0602020104020203" pitchFamily="34" charset="0"/>
              </a:rPr>
              <a:t>Информировать педагогический состав</a:t>
            </a:r>
            <a:endParaRPr lang="ru-RU" sz="21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E17288-EEE7-4F22-8A1E-E407B6A2D787}"/>
              </a:ext>
            </a:extLst>
          </p:cNvPr>
          <p:cNvSpPr txBox="1"/>
          <p:nvPr/>
        </p:nvSpPr>
        <p:spPr>
          <a:xfrm>
            <a:off x="473528" y="84993"/>
            <a:ext cx="5910942" cy="8686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ru-RU" sz="2400" b="1" dirty="0">
                <a:latin typeface="Gill Sans Nova" panose="020B06020201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Действия педагога в случаях проявлений травли обучающимися</a:t>
            </a:r>
            <a:endParaRPr lang="ru-RU" sz="2400" dirty="0"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: скругленные углы 42">
            <a:extLst>
              <a:ext uri="{FF2B5EF4-FFF2-40B4-BE49-F238E27FC236}">
                <a16:creationId xmlns:a16="http://schemas.microsoft.com/office/drawing/2014/main" id="{72D6944E-B4A5-48CB-B512-EF55CD245BB1}"/>
              </a:ext>
            </a:extLst>
          </p:cNvPr>
          <p:cNvSpPr/>
          <p:nvPr/>
        </p:nvSpPr>
        <p:spPr>
          <a:xfrm>
            <a:off x="862695" y="4050000"/>
            <a:ext cx="5548991" cy="675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tx1"/>
                </a:solidFill>
                <a:latin typeface="Gill Sans Nova" panose="020B0602020104020203" pitchFamily="34" charset="0"/>
              </a:rPr>
              <a:t>Провести индивидуальные беседы с участниками травли</a:t>
            </a:r>
            <a:endParaRPr lang="ru-RU" sz="21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10BEC79-27A6-4744-88B7-755A56E035C7}"/>
              </a:ext>
            </a:extLst>
          </p:cNvPr>
          <p:cNvSpPr txBox="1"/>
          <p:nvPr/>
        </p:nvSpPr>
        <p:spPr>
          <a:xfrm>
            <a:off x="459920" y="4860000"/>
            <a:ext cx="593815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latin typeface="Gill Sans Nova Light" panose="020B0302020104020203" pitchFamily="34" charset="0"/>
              </a:rPr>
              <a:t>	Необходимо провести индивидуальные беседы с агрессором и жертвой, чтобы выяснить мотивы и передать информацию о неприемлемости такого поведения, а также чтобы выяснить подробности ситуации, оказать помощь и поддержку.</a:t>
            </a:r>
          </a:p>
        </p:txBody>
      </p: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1426D96C-3D60-4691-9B91-FBD09C5D2FF6}"/>
              </a:ext>
            </a:extLst>
          </p:cNvPr>
          <p:cNvSpPr/>
          <p:nvPr/>
        </p:nvSpPr>
        <p:spPr>
          <a:xfrm>
            <a:off x="835479" y="6750000"/>
            <a:ext cx="5548991" cy="675000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  <a:effectLst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100" dirty="0">
                <a:solidFill>
                  <a:schemeClr val="tx1"/>
                </a:solidFill>
                <a:latin typeface="Gill Sans Nova" panose="020B0602020104020203" pitchFamily="34" charset="0"/>
              </a:rPr>
              <a:t>Пригласить родителей на беседу</a:t>
            </a:r>
            <a:endParaRPr lang="ru-RU" sz="2100" dirty="0">
              <a:solidFill>
                <a:schemeClr val="tx1"/>
              </a:solidFill>
              <a:latin typeface="Gill Sans Nova" panose="020B0602020104020203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0207AE39-51BB-4982-A48C-F53E17BD4F77}"/>
              </a:ext>
            </a:extLst>
          </p:cNvPr>
          <p:cNvSpPr txBox="1"/>
          <p:nvPr/>
        </p:nvSpPr>
        <p:spPr>
          <a:xfrm>
            <a:off x="473528" y="7560000"/>
            <a:ext cx="593815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latin typeface="Gill Sans Nova Light" panose="020B0302020104020203" pitchFamily="34" charset="0"/>
              </a:rPr>
              <a:t>	Важно вовлечь родителей в решение ситуации, обсудить с ними, какие есть тревожные сигналы, свидетельствующие о травле, и какими могут и должны быть стратегии реагирования.</a:t>
            </a:r>
          </a:p>
        </p:txBody>
      </p:sp>
      <p:pic>
        <p:nvPicPr>
          <p:cNvPr id="15" name="Рисунок 14" descr="Значок 4 со сплошной заливкой">
            <a:extLst>
              <a:ext uri="{FF2B5EF4-FFF2-40B4-BE49-F238E27FC236}">
                <a16:creationId xmlns:a16="http://schemas.microsoft.com/office/drawing/2014/main" id="{761FB867-4C0F-4900-9294-F9EFC87668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5500" y="1080000"/>
            <a:ext cx="685800" cy="685800"/>
          </a:xfrm>
          <a:prstGeom prst="rect">
            <a:avLst/>
          </a:prstGeom>
        </p:spPr>
      </p:pic>
      <p:pic>
        <p:nvPicPr>
          <p:cNvPr id="16" name="Рисунок 15" descr="Значок 5 контур">
            <a:extLst>
              <a:ext uri="{FF2B5EF4-FFF2-40B4-BE49-F238E27FC236}">
                <a16:creationId xmlns:a16="http://schemas.microsoft.com/office/drawing/2014/main" id="{89D0CC93-194D-4EF5-9821-6113AE3906D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5500" y="3780000"/>
            <a:ext cx="685800" cy="685800"/>
          </a:xfrm>
          <a:prstGeom prst="rect">
            <a:avLst/>
          </a:prstGeom>
        </p:spPr>
      </p:pic>
      <p:pic>
        <p:nvPicPr>
          <p:cNvPr id="17" name="Рисунок 16" descr="Значок 6 со сплошной заливкой">
            <a:extLst>
              <a:ext uri="{FF2B5EF4-FFF2-40B4-BE49-F238E27FC236}">
                <a16:creationId xmlns:a16="http://schemas.microsoft.com/office/drawing/2014/main" id="{CFF6F4DC-F8E3-4BDF-B54C-56B533FE84B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45500" y="64800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11641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1094</TotalTime>
  <Words>216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Gill Sans Nova</vt:lpstr>
      <vt:lpstr>Gill Sans Nova Light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А Овчинникова</dc:creator>
  <cp:lastModifiedBy>Анна А Овчинникова</cp:lastModifiedBy>
  <cp:revision>16</cp:revision>
  <dcterms:created xsi:type="dcterms:W3CDTF">2024-03-26T06:09:31Z</dcterms:created>
  <dcterms:modified xsi:type="dcterms:W3CDTF">2024-03-27T00:24:00Z</dcterms:modified>
</cp:coreProperties>
</file>