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72" r:id="rId5"/>
    <p:sldId id="270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0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66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5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7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13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2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06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2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A4F6-6B1F-4D39-A2D3-7FF41374517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8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4;&#1099;&#1088;&#1103;&#1076;&#1086;&#1084;.&#1086;&#1085;&#1083;&#1072;&#1081;&#1085;/" TargetMode="External"/><Relationship Id="rId3" Type="http://schemas.openxmlformats.org/officeDocument/2006/relationships/image" Target="../media/image25.png"/><Relationship Id="rId7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299DD74-9341-4288-B410-DCCEB73DF3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0" r="33835"/>
          <a:stretch/>
        </p:blipFill>
        <p:spPr>
          <a:xfrm>
            <a:off x="0" y="1683092"/>
            <a:ext cx="6858000" cy="3901727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300" y="4624769"/>
            <a:ext cx="5798260" cy="563188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ДЛЯ </a:t>
            </a:r>
          </a:p>
          <a:p>
            <a:pPr algn="l"/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ОБРАЗОВАТЕЛЬНЫХ УЧРЕЖДЕНИЙ</a:t>
            </a:r>
            <a:endParaRPr lang="ru-RU" sz="2000" dirty="0"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EA943-D723-4EFD-AE4F-4C6311AE1B10}"/>
              </a:ext>
            </a:extLst>
          </p:cNvPr>
          <p:cNvSpPr txBox="1"/>
          <p:nvPr/>
        </p:nvSpPr>
        <p:spPr>
          <a:xfrm>
            <a:off x="417345" y="2070224"/>
            <a:ext cx="602331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И ПРОТИВОДЕЙСТВИЕ БУЛЛИНГУ ПО НАЦИОНАЛЬНОМУ ПРИЗНАКУ</a:t>
            </a:r>
            <a:endParaRPr lang="ru-RU" sz="3200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4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2863CBD5-B012-42AF-99D2-6965AED61136}"/>
              </a:ext>
            </a:extLst>
          </p:cNvPr>
          <p:cNvSpPr/>
          <p:nvPr/>
        </p:nvSpPr>
        <p:spPr>
          <a:xfrm>
            <a:off x="353084" y="5623963"/>
            <a:ext cx="6151832" cy="2167392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62D9DBA-7B77-4AEE-AB5F-73663945BDA3}"/>
              </a:ext>
            </a:extLst>
          </p:cNvPr>
          <p:cNvSpPr/>
          <p:nvPr/>
        </p:nvSpPr>
        <p:spPr>
          <a:xfrm>
            <a:off x="353084" y="1128720"/>
            <a:ext cx="6151832" cy="2167392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472322"/>
            <a:ext cx="6047716" cy="781743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УВАЖАЙТЕ РАЗЛИЧИЯ</a:t>
            </a:r>
          </a:p>
          <a:p>
            <a:pPr>
              <a:lnSpc>
                <a:spcPct val="107000"/>
              </a:lnSpc>
              <a:spcAft>
                <a:spcPts val="450"/>
              </a:spcAft>
            </a:pPr>
            <a:endParaRPr lang="ru-RU" sz="5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075" indent="266700" algn="just">
              <a:spcBef>
                <a:spcPts val="1200"/>
              </a:spcBef>
            </a:pPr>
            <a:r>
              <a:rPr lang="ru-RU" sz="2200" i="0" dirty="0">
                <a:effectLst/>
                <a:latin typeface="Gill Sans Nova Light" panose="020B0302020104020203" pitchFamily="34" charset="0"/>
              </a:rPr>
              <a:t>Признавайте и принимайте разнообразие, уважайте убеждения, мнения и ценности других людей. Избегайте стереотипов и предвзятости, и никогда не допускайте травлю или дискриминацию.</a:t>
            </a:r>
          </a:p>
          <a:p>
            <a:pPr marL="531813" algn="just">
              <a:spcBef>
                <a:spcPts val="1200"/>
              </a:spcBef>
            </a:pPr>
            <a:endParaRPr lang="ru-RU" sz="2200" b="0" dirty="0">
              <a:latin typeface="Gill Sans Nova Light" panose="020B0302020104020203" pitchFamily="34" charset="0"/>
            </a:endParaRPr>
          </a:p>
          <a:p>
            <a:pPr marL="531813" algn="just">
              <a:spcBef>
                <a:spcPts val="1200"/>
              </a:spcBef>
            </a:pPr>
            <a:endParaRPr lang="ru-RU" sz="2200" b="0" dirty="0">
              <a:latin typeface="Gill Sans Nova Light" panose="020B0302020104020203" pitchFamily="34" charset="0"/>
            </a:endParaRPr>
          </a:p>
          <a:p>
            <a:pPr marL="531813" algn="just">
              <a:spcBef>
                <a:spcPts val="1200"/>
              </a:spcBef>
            </a:pPr>
            <a:endParaRPr lang="ru-RU" sz="2000" b="0" dirty="0">
              <a:latin typeface="Gill Sans Nova Light" panose="020B0302020104020203" pitchFamily="34" charset="0"/>
            </a:endParaRPr>
          </a:p>
          <a:p>
            <a:pPr marL="531813">
              <a:spcBef>
                <a:spcPts val="1200"/>
              </a:spcBef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ПРАКТИКУЙТЕ АКТИВНОЕ СЛУШАНИЕ</a:t>
            </a:r>
          </a:p>
          <a:p>
            <a:pPr marL="531813" algn="just">
              <a:spcBef>
                <a:spcPts val="1200"/>
              </a:spcBef>
            </a:pPr>
            <a:endParaRPr lang="ru-RU" sz="2200" b="0" i="0" dirty="0">
              <a:effectLst/>
              <a:latin typeface="Gill Sans Nova Light" panose="020B0302020104020203" pitchFamily="34" charset="0"/>
            </a:endParaRPr>
          </a:p>
          <a:p>
            <a:pPr marL="92075" indent="266700" algn="just">
              <a:spcBef>
                <a:spcPts val="1200"/>
              </a:spcBef>
            </a:pPr>
            <a:r>
              <a:rPr lang="ru-RU" sz="2200" b="0" i="0" dirty="0">
                <a:effectLst/>
                <a:latin typeface="Gill Sans Nova Light" panose="020B0302020104020203" pitchFamily="34" charset="0"/>
              </a:rPr>
              <a:t>Старайтесь слушать других непредвзято и пытаться понять их точку зрения. Проявляйте сочувствие и не перебивайте людей.</a:t>
            </a:r>
          </a:p>
        </p:txBody>
      </p:sp>
      <p:pic>
        <p:nvPicPr>
          <p:cNvPr id="4" name="Рисунок 3" descr="Значок 1 контур">
            <a:extLst>
              <a:ext uri="{FF2B5EF4-FFF2-40B4-BE49-F238E27FC236}">
                <a16:creationId xmlns:a16="http://schemas.microsoft.com/office/drawing/2014/main" id="{00E5D344-9073-4FE3-A3A9-F5BAB5A02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084" y="392092"/>
            <a:ext cx="685800" cy="685800"/>
          </a:xfrm>
          <a:prstGeom prst="rect">
            <a:avLst/>
          </a:prstGeom>
        </p:spPr>
      </p:pic>
      <p:pic>
        <p:nvPicPr>
          <p:cNvPr id="6" name="Рисунок 5" descr="Значок со сплошной заливкой">
            <a:extLst>
              <a:ext uri="{FF2B5EF4-FFF2-40B4-BE49-F238E27FC236}">
                <a16:creationId xmlns:a16="http://schemas.microsoft.com/office/drawing/2014/main" id="{062FB37F-931C-4EB5-AE2A-7E08B76032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3084" y="4301911"/>
            <a:ext cx="685800" cy="685800"/>
          </a:xfrm>
          <a:prstGeom prst="rect">
            <a:avLst/>
          </a:prstGeom>
        </p:spPr>
      </p:pic>
      <p:pic>
        <p:nvPicPr>
          <p:cNvPr id="9" name="Рисунок 8" descr="Собрание контур">
            <a:extLst>
              <a:ext uri="{FF2B5EF4-FFF2-40B4-BE49-F238E27FC236}">
                <a16:creationId xmlns:a16="http://schemas.microsoft.com/office/drawing/2014/main" id="{D126A41B-FCE4-4807-9DD6-D8D8C23186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7200" y="6559236"/>
            <a:ext cx="1312349" cy="1312349"/>
          </a:xfrm>
          <a:prstGeom prst="rect">
            <a:avLst/>
          </a:prstGeom>
        </p:spPr>
      </p:pic>
      <p:pic>
        <p:nvPicPr>
          <p:cNvPr id="11" name="Рисунок 10" descr="Контур ангельского лица контур">
            <a:extLst>
              <a:ext uri="{FF2B5EF4-FFF2-40B4-BE49-F238E27FC236}">
                <a16:creationId xmlns:a16="http://schemas.microsoft.com/office/drawing/2014/main" id="{3610D372-5EE7-433C-89E3-72C9629AF6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7974" y="2752178"/>
            <a:ext cx="1248327" cy="124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Значок 4 со сплошной заливкой">
            <a:extLst>
              <a:ext uri="{FF2B5EF4-FFF2-40B4-BE49-F238E27FC236}">
                <a16:creationId xmlns:a16="http://schemas.microsoft.com/office/drawing/2014/main" id="{1FC47E87-4C97-4B8A-B26E-E7C500A79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084" y="4292943"/>
            <a:ext cx="685800" cy="685800"/>
          </a:xfrm>
          <a:prstGeom prst="rect">
            <a:avLst/>
          </a:prstGeom>
        </p:spPr>
      </p:pic>
      <p:pic>
        <p:nvPicPr>
          <p:cNvPr id="7" name="Рисунок 6" descr="Значок 3 контур">
            <a:extLst>
              <a:ext uri="{FF2B5EF4-FFF2-40B4-BE49-F238E27FC236}">
                <a16:creationId xmlns:a16="http://schemas.microsoft.com/office/drawing/2014/main" id="{266A44AF-123C-4E24-A088-4753C26D7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3084" y="401388"/>
            <a:ext cx="685800" cy="685800"/>
          </a:xfrm>
          <a:prstGeom prst="rect">
            <a:avLst/>
          </a:prstGeom>
        </p:spPr>
      </p:pic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2863CBD5-B012-42AF-99D2-6965AED61136}"/>
              </a:ext>
            </a:extLst>
          </p:cNvPr>
          <p:cNvSpPr/>
          <p:nvPr/>
        </p:nvSpPr>
        <p:spPr>
          <a:xfrm>
            <a:off x="353084" y="5623963"/>
            <a:ext cx="6203890" cy="1751394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62D9DBA-7B77-4AEE-AB5F-73663945BDA3}"/>
              </a:ext>
            </a:extLst>
          </p:cNvPr>
          <p:cNvSpPr/>
          <p:nvPr/>
        </p:nvSpPr>
        <p:spPr>
          <a:xfrm>
            <a:off x="301026" y="1498267"/>
            <a:ext cx="6255948" cy="1589516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1272414"/>
            <a:ext cx="6047716" cy="701734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endParaRPr lang="ru-RU" sz="5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075" indent="266700" algn="just">
              <a:spcBef>
                <a:spcPts val="1200"/>
              </a:spcBef>
            </a:pPr>
            <a:r>
              <a:rPr lang="ru-RU" sz="2200" i="0" dirty="0">
                <a:effectLst/>
                <a:latin typeface="Gill Sans Nova Light" panose="020B0302020104020203" pitchFamily="34" charset="0"/>
              </a:rPr>
              <a:t>Проявите уважение к чувствам других. Избегайте спорных вопросов или комментариев, которые могут оскорбить</a:t>
            </a:r>
          </a:p>
          <a:p>
            <a:pPr marL="531813" algn="just">
              <a:spcBef>
                <a:spcPts val="1200"/>
              </a:spcBef>
            </a:pPr>
            <a:endParaRPr lang="ru-RU" sz="2200" b="0" dirty="0">
              <a:latin typeface="Gill Sans Nova Light" panose="020B0302020104020203" pitchFamily="34" charset="0"/>
            </a:endParaRPr>
          </a:p>
          <a:p>
            <a:pPr marL="531813" algn="just">
              <a:spcBef>
                <a:spcPts val="1200"/>
              </a:spcBef>
            </a:pPr>
            <a:endParaRPr lang="ru-RU" sz="2200" b="0" dirty="0">
              <a:latin typeface="Gill Sans Nova Light" panose="020B0302020104020203" pitchFamily="34" charset="0"/>
            </a:endParaRPr>
          </a:p>
          <a:p>
            <a:pPr marL="531813" algn="just">
              <a:spcBef>
                <a:spcPts val="1200"/>
              </a:spcBef>
            </a:pPr>
            <a:endParaRPr lang="ru-RU" sz="2000" b="0" dirty="0">
              <a:latin typeface="Gill Sans Nova Light" panose="020B0302020104020203" pitchFamily="34" charset="0"/>
            </a:endParaRPr>
          </a:p>
          <a:p>
            <a:pPr marL="531813" algn="just">
              <a:spcBef>
                <a:spcPts val="1200"/>
              </a:spcBef>
            </a:pPr>
            <a:endParaRPr lang="ru-RU" sz="2000" b="0" dirty="0">
              <a:latin typeface="Gill Sans Nova Light" panose="020B0302020104020203" pitchFamily="34" charset="0"/>
            </a:endParaRPr>
          </a:p>
          <a:p>
            <a:pPr marL="531813">
              <a:spcBef>
                <a:spcPts val="1200"/>
              </a:spcBef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ПООЩРЯЙТЕ ОТКРЫТОЕ ОБЩЕНИЕ</a:t>
            </a:r>
          </a:p>
          <a:p>
            <a:pPr marL="531813" algn="just">
              <a:spcBef>
                <a:spcPts val="1200"/>
              </a:spcBef>
            </a:pPr>
            <a:endParaRPr lang="ru-RU" sz="2200" b="0" i="0" dirty="0">
              <a:effectLst/>
              <a:latin typeface="Gill Sans Nova Light" panose="020B0302020104020203" pitchFamily="34" charset="0"/>
            </a:endParaRPr>
          </a:p>
          <a:p>
            <a:pPr marL="92075" indent="266700" algn="just">
              <a:spcBef>
                <a:spcPts val="1200"/>
              </a:spcBef>
            </a:pPr>
            <a:r>
              <a:rPr lang="ru-RU" sz="2200" b="0" i="0" dirty="0">
                <a:effectLst/>
                <a:latin typeface="Gill Sans Nova Light" panose="020B0302020104020203" pitchFamily="34" charset="0"/>
              </a:rPr>
              <a:t>Создайте безопасное и поддерживающее пространство для самовыражения всех учащихся.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DFD564-7526-469B-8A39-3E0164A387DD}"/>
              </a:ext>
            </a:extLst>
          </p:cNvPr>
          <p:cNvSpPr txBox="1"/>
          <p:nvPr/>
        </p:nvSpPr>
        <p:spPr>
          <a:xfrm>
            <a:off x="573524" y="440570"/>
            <a:ext cx="6151832" cy="1062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ИЗБЕГАЙТЕ ДЕЛИКАТНЫХ </a:t>
            </a:r>
          </a:p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</a:t>
            </a:r>
          </a:p>
        </p:txBody>
      </p:sp>
      <p:pic>
        <p:nvPicPr>
          <p:cNvPr id="10" name="Рисунок 9" descr="Уход контур">
            <a:extLst>
              <a:ext uri="{FF2B5EF4-FFF2-40B4-BE49-F238E27FC236}">
                <a16:creationId xmlns:a16="http://schemas.microsoft.com/office/drawing/2014/main" id="{81EF2A7D-ECDA-48FC-B707-9DE5A76584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09966" y="6508030"/>
            <a:ext cx="1247008" cy="1247008"/>
          </a:xfrm>
          <a:prstGeom prst="rect">
            <a:avLst/>
          </a:prstGeom>
        </p:spPr>
      </p:pic>
      <p:pic>
        <p:nvPicPr>
          <p:cNvPr id="18" name="Рисунок 17" descr="Голубь контур">
            <a:extLst>
              <a:ext uri="{FF2B5EF4-FFF2-40B4-BE49-F238E27FC236}">
                <a16:creationId xmlns:a16="http://schemas.microsoft.com/office/drawing/2014/main" id="{8323E058-A718-47B5-B884-3DAFA0701F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3084" y="2491619"/>
            <a:ext cx="1312380" cy="131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15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Значок 5 контур">
            <a:extLst>
              <a:ext uri="{FF2B5EF4-FFF2-40B4-BE49-F238E27FC236}">
                <a16:creationId xmlns:a16="http://schemas.microsoft.com/office/drawing/2014/main" id="{E71B0E6C-48D0-4DED-87D0-065346E2E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084" y="414914"/>
            <a:ext cx="685800" cy="685800"/>
          </a:xfrm>
          <a:prstGeom prst="rect">
            <a:avLst/>
          </a:prstGeom>
        </p:spPr>
      </p:pic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62D9DBA-7B77-4AEE-AB5F-73663945BDA3}"/>
              </a:ext>
            </a:extLst>
          </p:cNvPr>
          <p:cNvSpPr/>
          <p:nvPr/>
        </p:nvSpPr>
        <p:spPr>
          <a:xfrm>
            <a:off x="301026" y="1498266"/>
            <a:ext cx="6255948" cy="2013401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1388962"/>
            <a:ext cx="6047716" cy="212270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endParaRPr lang="ru-RU" sz="5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075" indent="266700" algn="just">
              <a:spcBef>
                <a:spcPts val="1200"/>
              </a:spcBef>
            </a:pPr>
            <a:r>
              <a:rPr lang="ru-RU" sz="2200" i="0" dirty="0">
                <a:effectLst/>
                <a:latin typeface="Gill Sans Nova Light" panose="020B0302020104020203" pitchFamily="34" charset="0"/>
              </a:rPr>
              <a:t>Если вы стали свидетелем или столкнулись с травлей, издевательствами или дискриминацией, сообщите об этом социальному педагогу или психологу. Можно обратиться на горячую линию психологической поддержки.</a:t>
            </a:r>
          </a:p>
          <a:p>
            <a:pPr marL="531813" algn="just">
              <a:spcBef>
                <a:spcPts val="1200"/>
              </a:spcBef>
            </a:pPr>
            <a:endParaRPr lang="ru-RU" sz="2200" b="0" dirty="0">
              <a:latin typeface="Gill Sans Nova Light" panose="020B03020201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DFD564-7526-469B-8A39-3E0164A387DD}"/>
              </a:ext>
            </a:extLst>
          </p:cNvPr>
          <p:cNvSpPr txBox="1"/>
          <p:nvPr/>
        </p:nvSpPr>
        <p:spPr>
          <a:xfrm>
            <a:off x="1203766" y="440570"/>
            <a:ext cx="5521589" cy="1062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СООБЩАЙТЕ ОБ</a:t>
            </a:r>
          </a:p>
          <a:p>
            <a:pPr indent="2244725" algn="ctr">
              <a:lnSpc>
                <a:spcPct val="107000"/>
              </a:lnSpc>
              <a:spcAft>
                <a:spcPts val="450"/>
              </a:spcAft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ИНЦИДЕНТАХ</a:t>
            </a:r>
          </a:p>
        </p:txBody>
      </p:sp>
      <p:pic>
        <p:nvPicPr>
          <p:cNvPr id="4" name="Рисунок 3" descr="Телефон контур">
            <a:extLst>
              <a:ext uri="{FF2B5EF4-FFF2-40B4-BE49-F238E27FC236}">
                <a16:creationId xmlns:a16="http://schemas.microsoft.com/office/drawing/2014/main" id="{B0C233DC-9ED5-47F2-BC5D-6FC0142236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22479" y="2918390"/>
            <a:ext cx="1186553" cy="118655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9B3FD5B-F3CC-42D1-8B36-6E72C607C23C}"/>
              </a:ext>
            </a:extLst>
          </p:cNvPr>
          <p:cNvSpPr txBox="1"/>
          <p:nvPr/>
        </p:nvSpPr>
        <p:spPr>
          <a:xfrm>
            <a:off x="301026" y="4797338"/>
            <a:ext cx="625594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i="0" dirty="0">
                <a:effectLst/>
                <a:latin typeface="Gill Sans Nova" panose="020B0602020104020203" pitchFamily="34" charset="0"/>
              </a:rPr>
              <a:t>	Следуя рекомендациям, учащиеся и преподаватели могут работать вместе, создать благоприятную и безопасную среду, где будет уважение, понимание и мир.</a:t>
            </a:r>
            <a:endParaRPr lang="ru-RU" sz="2200" dirty="0">
              <a:latin typeface="Gill Sans Nova" panose="020B0602020104020203" pitchFamily="34" charset="0"/>
            </a:endParaRPr>
          </a:p>
        </p:txBody>
      </p:sp>
      <p:pic>
        <p:nvPicPr>
          <p:cNvPr id="9" name="Рисунок 8" descr="Сельское хозяйство контур">
            <a:extLst>
              <a:ext uri="{FF2B5EF4-FFF2-40B4-BE49-F238E27FC236}">
                <a16:creationId xmlns:a16="http://schemas.microsoft.com/office/drawing/2014/main" id="{599D477A-A3C7-4F50-83AE-01B8E4F8F6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6496291"/>
            <a:ext cx="2647709" cy="264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6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0B30B9-8886-4A31-BA54-EA28DA462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817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10" name="Рисунок 9" descr="Телефонная трубка со сплошной заливкой">
            <a:extLst>
              <a:ext uri="{FF2B5EF4-FFF2-40B4-BE49-F238E27FC236}">
                <a16:creationId xmlns:a16="http://schemas.microsoft.com/office/drawing/2014/main" id="{A8262072-3E27-4438-9E19-D3DEED990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2023" y="3853717"/>
            <a:ext cx="914400" cy="914400"/>
          </a:xfrm>
          <a:prstGeom prst="rect">
            <a:avLst/>
          </a:prstGeom>
        </p:spPr>
      </p:pic>
      <p:pic>
        <p:nvPicPr>
          <p:cNvPr id="14" name="Рисунок 13" descr="Земля со сплошной заливкой">
            <a:extLst>
              <a:ext uri="{FF2B5EF4-FFF2-40B4-BE49-F238E27FC236}">
                <a16:creationId xmlns:a16="http://schemas.microsoft.com/office/drawing/2014/main" id="{DA97EF53-87A5-4AE0-B1B5-24E30B8CF0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1358" y="2326107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E5A7A2-CC51-4CF0-92BE-8F05611DCF30}"/>
              </a:ext>
            </a:extLst>
          </p:cNvPr>
          <p:cNvSpPr txBox="1"/>
          <p:nvPr/>
        </p:nvSpPr>
        <p:spPr>
          <a:xfrm>
            <a:off x="1166423" y="1963315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241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28</cp:revision>
  <dcterms:created xsi:type="dcterms:W3CDTF">2024-03-26T12:31:25Z</dcterms:created>
  <dcterms:modified xsi:type="dcterms:W3CDTF">2024-03-29T09:31:24Z</dcterms:modified>
</cp:coreProperties>
</file>